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67" r:id="rId4"/>
    <p:sldId id="307" r:id="rId5"/>
    <p:sldId id="285" r:id="rId6"/>
    <p:sldId id="293" r:id="rId7"/>
    <p:sldId id="294" r:id="rId8"/>
    <p:sldId id="295" r:id="rId9"/>
    <p:sldId id="296" r:id="rId10"/>
    <p:sldId id="299" r:id="rId11"/>
    <p:sldId id="298" r:id="rId12"/>
    <p:sldId id="300" r:id="rId13"/>
    <p:sldId id="327" r:id="rId14"/>
    <p:sldId id="301" r:id="rId15"/>
    <p:sldId id="319" r:id="rId16"/>
    <p:sldId id="302" r:id="rId17"/>
    <p:sldId id="303" r:id="rId18"/>
    <p:sldId id="304" r:id="rId19"/>
    <p:sldId id="351" r:id="rId20"/>
    <p:sldId id="353" r:id="rId21"/>
    <p:sldId id="354" r:id="rId22"/>
    <p:sldId id="305" r:id="rId23"/>
    <p:sldId id="349" r:id="rId24"/>
    <p:sldId id="357" r:id="rId25"/>
    <p:sldId id="358" r:id="rId26"/>
    <p:sldId id="359" r:id="rId27"/>
    <p:sldId id="360" r:id="rId28"/>
    <p:sldId id="362" r:id="rId29"/>
    <p:sldId id="361" r:id="rId30"/>
    <p:sldId id="363" r:id="rId31"/>
    <p:sldId id="355" r:id="rId32"/>
    <p:sldId id="356" r:id="rId33"/>
    <p:sldId id="352" r:id="rId34"/>
    <p:sldId id="364" r:id="rId35"/>
    <p:sldId id="330" r:id="rId36"/>
    <p:sldId id="306" r:id="rId37"/>
    <p:sldId id="309" r:id="rId38"/>
    <p:sldId id="348" r:id="rId39"/>
    <p:sldId id="310" r:id="rId40"/>
    <p:sldId id="311" r:id="rId41"/>
    <p:sldId id="312" r:id="rId42"/>
    <p:sldId id="313" r:id="rId43"/>
    <p:sldId id="318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34" r:id="rId52"/>
    <p:sldId id="340" r:id="rId53"/>
    <p:sldId id="332" r:id="rId54"/>
    <p:sldId id="335" r:id="rId55"/>
    <p:sldId id="341" r:id="rId56"/>
    <p:sldId id="336" r:id="rId57"/>
    <p:sldId id="365" r:id="rId58"/>
    <p:sldId id="366" r:id="rId59"/>
    <p:sldId id="367" r:id="rId60"/>
    <p:sldId id="368" r:id="rId61"/>
    <p:sldId id="350" r:id="rId62"/>
    <p:sldId id="333" r:id="rId63"/>
    <p:sldId id="328" r:id="rId64"/>
    <p:sldId id="329" r:id="rId65"/>
    <p:sldId id="308" r:id="rId66"/>
    <p:sldId id="289" r:id="rId67"/>
    <p:sldId id="290" r:id="rId68"/>
    <p:sldId id="291" r:id="rId69"/>
    <p:sldId id="292" r:id="rId70"/>
    <p:sldId id="286" r:id="rId71"/>
    <p:sldId id="279" r:id="rId72"/>
    <p:sldId id="288" r:id="rId73"/>
    <p:sldId id="331" r:id="rId74"/>
    <p:sldId id="268" r:id="rId75"/>
    <p:sldId id="269" r:id="rId76"/>
    <p:sldId id="273" r:id="rId77"/>
    <p:sldId id="272" r:id="rId78"/>
    <p:sldId id="274" r:id="rId79"/>
    <p:sldId id="275" r:id="rId80"/>
    <p:sldId id="276" r:id="rId81"/>
    <p:sldId id="277" r:id="rId82"/>
    <p:sldId id="278" r:id="rId83"/>
    <p:sldId id="337" r:id="rId84"/>
    <p:sldId id="339" r:id="rId85"/>
    <p:sldId id="338" r:id="rId86"/>
    <p:sldId id="315" r:id="rId87"/>
    <p:sldId id="316" r:id="rId88"/>
    <p:sldId id="317" r:id="rId89"/>
    <p:sldId id="265" r:id="rId90"/>
    <p:sldId id="281" r:id="rId91"/>
    <p:sldId id="266" r:id="rId92"/>
    <p:sldId id="280" r:id="rId93"/>
    <p:sldId id="342" r:id="rId94"/>
    <p:sldId id="343" r:id="rId95"/>
    <p:sldId id="344" r:id="rId96"/>
    <p:sldId id="345" r:id="rId97"/>
    <p:sldId id="346" r:id="rId98"/>
    <p:sldId id="347" r:id="rId9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35270FBC-68FA-4A32-A08A-8F3A835DF4D2}">
          <p14:sldIdLst>
            <p14:sldId id="256"/>
            <p14:sldId id="257"/>
            <p14:sldId id="267"/>
            <p14:sldId id="307"/>
            <p14:sldId id="285"/>
            <p14:sldId id="293"/>
            <p14:sldId id="294"/>
            <p14:sldId id="295"/>
            <p14:sldId id="296"/>
            <p14:sldId id="299"/>
            <p14:sldId id="298"/>
            <p14:sldId id="300"/>
            <p14:sldId id="327"/>
            <p14:sldId id="301"/>
            <p14:sldId id="319"/>
            <p14:sldId id="302"/>
            <p14:sldId id="303"/>
            <p14:sldId id="304"/>
            <p14:sldId id="351"/>
            <p14:sldId id="353"/>
            <p14:sldId id="354"/>
            <p14:sldId id="305"/>
            <p14:sldId id="349"/>
            <p14:sldId id="357"/>
            <p14:sldId id="358"/>
            <p14:sldId id="359"/>
            <p14:sldId id="360"/>
            <p14:sldId id="362"/>
            <p14:sldId id="361"/>
            <p14:sldId id="363"/>
            <p14:sldId id="355"/>
            <p14:sldId id="356"/>
            <p14:sldId id="352"/>
            <p14:sldId id="364"/>
            <p14:sldId id="330"/>
            <p14:sldId id="306"/>
            <p14:sldId id="309"/>
            <p14:sldId id="348"/>
            <p14:sldId id="310"/>
            <p14:sldId id="311"/>
            <p14:sldId id="312"/>
            <p14:sldId id="313"/>
            <p14:sldId id="318"/>
            <p14:sldId id="320"/>
            <p14:sldId id="321"/>
            <p14:sldId id="322"/>
            <p14:sldId id="323"/>
            <p14:sldId id="324"/>
            <p14:sldId id="325"/>
            <p14:sldId id="326"/>
            <p14:sldId id="334"/>
            <p14:sldId id="340"/>
            <p14:sldId id="332"/>
            <p14:sldId id="335"/>
            <p14:sldId id="341"/>
            <p14:sldId id="336"/>
            <p14:sldId id="365"/>
            <p14:sldId id="366"/>
            <p14:sldId id="367"/>
            <p14:sldId id="368"/>
            <p14:sldId id="350"/>
            <p14:sldId id="333"/>
          </p14:sldIdLst>
        </p14:section>
        <p14:section name="未命名的章節" id="{4B2B76CC-F58B-46B4-8F86-3DDF663C2506}">
          <p14:sldIdLst>
            <p14:sldId id="328"/>
            <p14:sldId id="329"/>
          </p14:sldIdLst>
        </p14:section>
        <p14:section name="未命名的章節" id="{B921E8D4-EF95-45C9-8933-34FFB48E2473}">
          <p14:sldIdLst>
            <p14:sldId id="308"/>
          </p14:sldIdLst>
        </p14:section>
        <p14:section name="未命名的章節" id="{783B15E2-E13D-4C84-8714-85593F9A5329}">
          <p14:sldIdLst>
            <p14:sldId id="289"/>
            <p14:sldId id="290"/>
            <p14:sldId id="291"/>
            <p14:sldId id="292"/>
            <p14:sldId id="286"/>
            <p14:sldId id="279"/>
          </p14:sldIdLst>
        </p14:section>
        <p14:section name="未命名的章節" id="{061C79E5-0165-4433-B7A9-2931AA52522F}">
          <p14:sldIdLst>
            <p14:sldId id="288"/>
            <p14:sldId id="331"/>
            <p14:sldId id="268"/>
            <p14:sldId id="269"/>
            <p14:sldId id="273"/>
            <p14:sldId id="272"/>
            <p14:sldId id="274"/>
            <p14:sldId id="275"/>
            <p14:sldId id="276"/>
            <p14:sldId id="277"/>
            <p14:sldId id="278"/>
            <p14:sldId id="337"/>
            <p14:sldId id="339"/>
            <p14:sldId id="338"/>
            <p14:sldId id="315"/>
            <p14:sldId id="316"/>
            <p14:sldId id="317"/>
            <p14:sldId id="265"/>
            <p14:sldId id="281"/>
            <p14:sldId id="266"/>
            <p14:sldId id="280"/>
            <p14:sldId id="342"/>
            <p14:sldId id="343"/>
            <p14:sldId id="344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E699"/>
    <a:srgbClr val="0563C1"/>
    <a:srgbClr val="0000FF"/>
    <a:srgbClr val="EE4242"/>
    <a:srgbClr val="5B9BD5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2" autoAdjust="0"/>
    <p:restoredTop sz="88734" autoAdjust="0"/>
  </p:normalViewPr>
  <p:slideViewPr>
    <p:cSldViewPr snapToGrid="0" showGuides="1">
      <p:cViewPr varScale="1">
        <p:scale>
          <a:sx n="74" d="100"/>
          <a:sy n="74" d="100"/>
        </p:scale>
        <p:origin x="965" y="72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DFF86-3BF1-4872-BF7B-FAD2CC26E59A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296EC-7E6E-4AFB-9063-8921AAC9D96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2694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30001059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85%89%E6%B5%81%E6%B3%95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05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1726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653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93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022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055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5942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69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756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403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762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401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8259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633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653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7736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3627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065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749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593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859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90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https://zhuanlan.zhihu.com/p/30001059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337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0475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80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98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4657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8635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>
                <a:hlinkClick r:id="rId3"/>
              </a:rPr>
              <a:t>https://zh.wikipedia.org/wiki/%E5%85%89%E6%B5%81%E6%B3%95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02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629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060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41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6568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D296EC-7E6E-4AFB-9063-8921AAC9D96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2433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08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2289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17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313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058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78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764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1219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23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19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170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EEB57-4C98-4342-9BFC-859F6F301CB4}" type="datetimeFigureOut">
              <a:rPr lang="zh-TW" altLang="en-US" smtClean="0"/>
              <a:t>2019/7/26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F790B-B431-41C1-99AD-22C67960D2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297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inwchoi/awesome-action-recognition#action-recognition-and-video-understand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ctor_quantizatio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5_ITCT_Vcector_%20quantization_coding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zh.wikipedia.org/wiki/%E8%AF%8D%E8%A2%8B%E6%A8%A1%E5%9E%8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papers/1301.3781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Kanade%E2%80%93Lucas%E2%80%93Tomasi_feature_tracker" TargetMode="Externa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papers/wang_iccv13.pdf" TargetMode="External"/><Relationship Id="rId2" Type="http://schemas.openxmlformats.org/officeDocument/2006/relationships/hyperlink" Target="papers/RR-8050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papers/FULLTEXT01.pdf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papers/ransac-publication.pdf" TargetMode="External"/><Relationship Id="rId2" Type="http://schemas.openxmlformats.org/officeDocument/2006/relationships/hyperlink" Target="papers/AT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zmsltw/article/details/52040010" TargetMode="External"/><Relationship Id="rId2" Type="http://schemas.openxmlformats.org/officeDocument/2006/relationships/hyperlink" Target="papers/journal_fisher_vector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papers/flowChapter05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Bag-of-words_model" TargetMode="Externa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ie.ntnu.edu.tw/~u91029/HiddenMarkovModel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papers/tsochantaridis_etal_04a.pdf" TargetMode="External"/><Relationship Id="rId4" Type="http://schemas.openxmlformats.org/officeDocument/2006/relationships/hyperlink" Target="https://zh.wikipedia.org/wiki/%E6%A2%9D%E4%BB%B6%E9%9A%A8%E6%A9%9F%E5%9F%9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papers/wallach04conditional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papers/NieblesFei-Fei_CVPR2007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hyperlink" Target="papers/bare_jrnl_compsoc_final.pd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hyperlink" Target="papers/bare_jrnl_compsoc_final.pdf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papers/5353-two-stream-convolutional-networks-for-action-recognition-in-videos.pdf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papers/1411.4389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papers/1806.11230.pdf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papers/1604.04494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papers/Zhu_A_Key_Volume_CVPR_2016_paper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papers/1608.00859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papers/Girdhar_ActionVLAD_Learning_Spatio-Temporal_CVPR_2017_paper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papers/jegou_compactimagerepresenta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papers/1807.02291.pdf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papers/Michelle_Guo_Neural_Graph_Matching_ECCV_2018_paper.pdf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94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papers/NieblesWangFei-Fei_IJCV2008.pdf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papers/10.1.1.366.1408.pdf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papers/10.1.1.666.245.pdf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://hacs.csail.mit.edu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ACS_label_name.txt" TargetMode="External"/><Relationship Id="rId2" Type="http://schemas.openxmlformats.org/officeDocument/2006/relationships/hyperlink" Target="https://github.com/hangzhaomit/HACS-dataset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CAD-120_label_name.txt" TargetMode="External"/><Relationship Id="rId2" Type="http://schemas.openxmlformats.org/officeDocument/2006/relationships/hyperlink" Target="http://pr.cs.cornell.edu/humanactivities/data.php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cv.ucf.edu/data/UCF101.php" TargetMode="External"/><Relationship Id="rId2" Type="http://schemas.openxmlformats.org/officeDocument/2006/relationships/hyperlink" Target="http://pr.cs.cornell.edu/humanactivities/data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UCF101_label_name.txt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serre-lab.clps.brown.edu/resource/hmdb-a-large-human-motion-database/" TargetMode="External"/><Relationship Id="rId2" Type="http://schemas.openxmlformats.org/officeDocument/2006/relationships/hyperlink" Target="http://pr.cs.cornell.edu/humanactivities/data.php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da.kth.se/cvap/actions/" TargetMode="External"/><Relationship Id="rId2" Type="http://schemas.openxmlformats.org/officeDocument/2006/relationships/hyperlink" Target="http://pr.cs.cornell.edu/humanactivities/data.ph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067858" y="1573871"/>
            <a:ext cx="62225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b="1" dirty="0" smtClean="0"/>
              <a:t>Understanding of</a:t>
            </a:r>
          </a:p>
          <a:p>
            <a:pPr algn="ctr"/>
            <a:r>
              <a:rPr lang="en-US" altLang="zh-TW" sz="6000" b="1" dirty="0" smtClean="0"/>
              <a:t>Action Recognition</a:t>
            </a:r>
            <a:endParaRPr lang="zh-TW" altLang="en-US" sz="6000" b="1" dirty="0"/>
          </a:p>
        </p:txBody>
      </p:sp>
      <p:sp>
        <p:nvSpPr>
          <p:cNvPr id="5" name="矩形 4"/>
          <p:cNvSpPr/>
          <p:nvPr/>
        </p:nvSpPr>
        <p:spPr>
          <a:xfrm>
            <a:off x="2788936" y="4280654"/>
            <a:ext cx="678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Reference :  </a:t>
            </a:r>
            <a:r>
              <a:rPr lang="en-US" altLang="zh-TW" dirty="0" smtClean="0">
                <a:hlinkClick r:id="rId2"/>
              </a:rPr>
              <a:t>https://github.com/jinwchoi/awesome-action-recognition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818162" y="3665926"/>
            <a:ext cx="455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Present by : NTNU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AIoT Lab. Chou.</a:t>
            </a:r>
            <a:r>
              <a:rPr lang="zh-TW" altLang="en-US" sz="2400" dirty="0" smtClean="0"/>
              <a:t>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046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1521" y="522515"/>
            <a:ext cx="4077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Research Challenges</a:t>
            </a:r>
            <a:endParaRPr lang="zh-TW" altLang="en-US" sz="36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874025" y="1414522"/>
            <a:ext cx="763683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/>
              <a:t>2</a:t>
            </a:r>
            <a:r>
              <a:rPr lang="en-US" altLang="zh-TW" sz="3200" dirty="0" smtClean="0"/>
              <a:t>. Cluttered Background and Camera Motion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680945" y="2255568"/>
            <a:ext cx="5023748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 smtClean="0"/>
              <a:t>2-1</a:t>
            </a:r>
            <a:r>
              <a:rPr lang="en-US" altLang="zh-TW" sz="3200" dirty="0"/>
              <a:t>. background </a:t>
            </a:r>
            <a:r>
              <a:rPr lang="en-US" altLang="zh-TW" sz="3200" dirty="0" smtClean="0"/>
              <a:t>noise effect.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74025" y="3392488"/>
            <a:ext cx="5178662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 smtClean="0"/>
              <a:t>3</a:t>
            </a:r>
            <a:r>
              <a:rPr lang="en-US" altLang="zh-TW" sz="3200" dirty="0"/>
              <a:t>. Insufficient Annotated Data</a:t>
            </a:r>
            <a:endParaRPr lang="en-US" altLang="zh-TW" sz="3200" dirty="0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1680945" y="4233534"/>
            <a:ext cx="7932043" cy="127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/>
              <a:t>3</a:t>
            </a:r>
            <a:r>
              <a:rPr lang="en-US" altLang="zh-TW" sz="3200" dirty="0" smtClean="0"/>
              <a:t>-1</a:t>
            </a:r>
            <a:r>
              <a:rPr lang="en-US" altLang="zh-TW" sz="3200" dirty="0"/>
              <a:t>. </a:t>
            </a:r>
            <a:r>
              <a:rPr lang="en-US" altLang="zh-TW" sz="3200" dirty="0" smtClean="0"/>
              <a:t>some datasets may not be 100% accurate.</a:t>
            </a:r>
          </a:p>
          <a:p>
            <a:pPr>
              <a:lnSpc>
                <a:spcPct val="120000"/>
              </a:lnSpc>
            </a:pPr>
            <a:r>
              <a:rPr lang="en-US" altLang="zh-TW" sz="3200" dirty="0" smtClean="0"/>
              <a:t>3-2. difficult to label.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759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5846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Human perception of  actions</a:t>
            </a:r>
            <a:endParaRPr lang="zh-TW" altLang="en-US" sz="3600" b="1" dirty="0"/>
          </a:p>
        </p:txBody>
      </p:sp>
      <p:sp>
        <p:nvSpPr>
          <p:cNvPr id="2" name="矩形 1"/>
          <p:cNvSpPr/>
          <p:nvPr/>
        </p:nvSpPr>
        <p:spPr>
          <a:xfrm>
            <a:off x="514598" y="1533560"/>
            <a:ext cx="5597236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zh-TW" sz="2800" dirty="0" smtClean="0"/>
              <a:t>1. There are </a:t>
            </a:r>
            <a:r>
              <a:rPr lang="en-US" altLang="zh-TW" sz="2800" dirty="0"/>
              <a:t>a number of information we can tell from human </a:t>
            </a:r>
            <a:r>
              <a:rPr lang="en-US" altLang="zh-TW" sz="2800" dirty="0" smtClean="0"/>
              <a:t>actions: 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l"/>
            </a:pPr>
            <a:r>
              <a:rPr lang="en-US" altLang="zh-TW" sz="2800" dirty="0"/>
              <a:t>A</a:t>
            </a:r>
            <a:r>
              <a:rPr lang="en-US" altLang="zh-TW" sz="2800" dirty="0" smtClean="0"/>
              <a:t>ction categories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l"/>
            </a:pPr>
            <a:r>
              <a:rPr lang="en-US" altLang="zh-TW" sz="2800" dirty="0"/>
              <a:t>E</a:t>
            </a:r>
            <a:r>
              <a:rPr lang="en-US" altLang="zh-TW" sz="2800" dirty="0" smtClean="0"/>
              <a:t>motional implication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Identity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Gender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etc.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377049" y="1533560"/>
            <a:ext cx="56882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zh-TW" sz="2800" dirty="0" smtClean="0"/>
              <a:t>2</a:t>
            </a:r>
            <a:r>
              <a:rPr lang="en-US" altLang="zh-TW" sz="2800" dirty="0"/>
              <a:t>. Action understanding can be </a:t>
            </a:r>
            <a:r>
              <a:rPr lang="en-US" altLang="zh-TW" sz="2800" dirty="0" smtClean="0"/>
              <a:t>decomposed </a:t>
            </a:r>
            <a:r>
              <a:rPr lang="en-US" altLang="zh-TW" sz="2800" dirty="0"/>
              <a:t>into three major </a:t>
            </a:r>
            <a:r>
              <a:rPr lang="en-US" altLang="zh-TW" sz="2800" dirty="0" smtClean="0"/>
              <a:t>components:</a:t>
            </a:r>
          </a:p>
        </p:txBody>
      </p:sp>
      <p:sp>
        <p:nvSpPr>
          <p:cNvPr id="7" name="矩形 6"/>
          <p:cNvSpPr/>
          <p:nvPr/>
        </p:nvSpPr>
        <p:spPr>
          <a:xfrm>
            <a:off x="6709558" y="3127874"/>
            <a:ext cx="3951939" cy="7481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>
                <a:solidFill>
                  <a:schemeClr val="tx1"/>
                </a:solidFill>
              </a:rPr>
              <a:t>action recognition</a:t>
            </a:r>
            <a:endParaRPr lang="zh-TW" altLang="en-US" sz="28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44470" y="4118347"/>
            <a:ext cx="3951939" cy="7481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>
                <a:solidFill>
                  <a:schemeClr val="tx1"/>
                </a:solidFill>
              </a:rPr>
              <a:t> intention understanding</a:t>
            </a:r>
            <a:endParaRPr lang="zh-TW" altLang="en-US" sz="28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44470" y="5133035"/>
            <a:ext cx="3951939" cy="7481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>
                <a:solidFill>
                  <a:schemeClr val="tx1"/>
                </a:solidFill>
              </a:rPr>
              <a:t>narrative understanding</a:t>
            </a:r>
            <a:endParaRPr lang="zh-TW" altLang="en-US" sz="2800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534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4598" y="1533560"/>
            <a:ext cx="5597236" cy="379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000"/>
              </a:spcAft>
            </a:pPr>
            <a:r>
              <a:rPr lang="en-US" altLang="zh-TW" sz="2800" dirty="0"/>
              <a:t>3. </a:t>
            </a:r>
            <a:r>
              <a:rPr lang="en-US" altLang="zh-TW" sz="2800" dirty="0" smtClean="0"/>
              <a:t>Actions can </a:t>
            </a:r>
            <a:r>
              <a:rPr lang="en-US" altLang="zh-TW" sz="2800" dirty="0"/>
              <a:t>be approached with a set of interrelated </a:t>
            </a:r>
            <a:r>
              <a:rPr lang="en-US" altLang="zh-TW" sz="2800" dirty="0" smtClean="0"/>
              <a:t>questions: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Who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What 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Why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How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Where</a:t>
            </a:r>
          </a:p>
          <a:p>
            <a:pPr marL="457200" indent="-457200">
              <a:buSzPct val="80000"/>
              <a:buFont typeface="Wingdings" panose="05000000000000000000" pitchFamily="2" charset="2"/>
              <a:buChar char="l"/>
            </a:pPr>
            <a:r>
              <a:rPr lang="en-US" altLang="zh-TW" sz="2800" dirty="0" smtClean="0"/>
              <a:t>When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938152" y="2719450"/>
            <a:ext cx="1140031" cy="807522"/>
          </a:xfrm>
          <a:prstGeom prst="rect">
            <a:avLst/>
          </a:prstGeom>
          <a:solidFill>
            <a:srgbClr val="5B9BD5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31521" y="522515"/>
            <a:ext cx="5846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Human perception of  actions</a:t>
            </a:r>
            <a:endParaRPr lang="zh-TW" altLang="en-US" sz="3600" b="1" dirty="0"/>
          </a:p>
        </p:txBody>
      </p:sp>
      <p:sp>
        <p:nvSpPr>
          <p:cNvPr id="10" name="向右箭號 9"/>
          <p:cNvSpPr/>
          <p:nvPr/>
        </p:nvSpPr>
        <p:spPr>
          <a:xfrm>
            <a:off x="2232561" y="3004458"/>
            <a:ext cx="4239491" cy="36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577673" y="2849026"/>
            <a:ext cx="197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Our topic</a:t>
            </a:r>
            <a:endParaRPr lang="zh-TW" altLang="en-US" sz="36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56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2938517" y="2194916"/>
            <a:ext cx="682225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600" b="1" dirty="0" smtClean="0"/>
              <a:t>Action </a:t>
            </a:r>
            <a:r>
              <a:rPr lang="en-US" altLang="zh-TW" sz="6600" b="1" dirty="0" smtClean="0"/>
              <a:t>Recognition</a:t>
            </a:r>
          </a:p>
          <a:p>
            <a:pPr algn="ctr"/>
            <a:r>
              <a:rPr lang="en-US" altLang="zh-TW" sz="6600" b="1" dirty="0" smtClean="0"/>
              <a:t>Understanding</a:t>
            </a:r>
            <a:endParaRPr lang="en-US" altLang="zh-TW" sz="66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1089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731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Some Methods of Action Recognition</a:t>
            </a:r>
            <a:endParaRPr lang="zh-TW" altLang="en-US" sz="3600" b="1" dirty="0"/>
          </a:p>
        </p:txBody>
      </p:sp>
      <p:sp>
        <p:nvSpPr>
          <p:cNvPr id="6" name="矩形 5"/>
          <p:cNvSpPr/>
          <p:nvPr/>
        </p:nvSpPr>
        <p:spPr>
          <a:xfrm>
            <a:off x="779501" y="2187105"/>
            <a:ext cx="4844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 typical action recognition flowchart</a:t>
            </a:r>
            <a:endParaRPr lang="zh-TW" altLang="en-US" sz="2400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73722" y="3098295"/>
            <a:ext cx="5697300" cy="1870649"/>
            <a:chOff x="273722" y="3098295"/>
            <a:chExt cx="5697300" cy="1870649"/>
          </a:xfrm>
        </p:grpSpPr>
        <p:sp>
          <p:nvSpPr>
            <p:cNvPr id="7" name="矩形 6"/>
            <p:cNvSpPr/>
            <p:nvPr/>
          </p:nvSpPr>
          <p:spPr>
            <a:xfrm>
              <a:off x="755271" y="3098295"/>
              <a:ext cx="2191141" cy="1850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ysClr val="windowText" lastClr="000000"/>
                  </a:solidFill>
                </a:rPr>
                <a:t>action representation</a:t>
              </a:r>
              <a:endParaRPr lang="zh-TW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665902" y="3118191"/>
              <a:ext cx="1829721" cy="18507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>
                  <a:solidFill>
                    <a:schemeClr val="tx1"/>
                  </a:solidFill>
                </a:rPr>
                <a:t>action</a:t>
              </a:r>
            </a:p>
            <a:p>
              <a:pPr algn="ctr"/>
              <a:r>
                <a:rPr lang="en-US" altLang="zh-TW" sz="2400">
                  <a:solidFill>
                    <a:schemeClr val="tx1"/>
                  </a:solidFill>
                </a:rPr>
                <a:t>classification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3022235" y="3750325"/>
              <a:ext cx="567844" cy="3575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 rot="16200000">
              <a:off x="118391" y="3798610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input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 rot="16200000">
              <a:off x="5373422" y="3858901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output</a:t>
              </a:r>
              <a:endParaRPr lang="zh-TW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7887064" y="2187105"/>
            <a:ext cx="2097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2400" dirty="0"/>
              <a:t>deep networks</a:t>
            </a:r>
            <a:endParaRPr lang="zh-TW" altLang="en-US" sz="2400" dirty="0"/>
          </a:p>
        </p:txBody>
      </p:sp>
      <p:grpSp>
        <p:nvGrpSpPr>
          <p:cNvPr id="20" name="群組 19"/>
          <p:cNvGrpSpPr/>
          <p:nvPr/>
        </p:nvGrpSpPr>
        <p:grpSpPr>
          <a:xfrm>
            <a:off x="6856854" y="3021911"/>
            <a:ext cx="4446267" cy="1850753"/>
            <a:chOff x="6856854" y="3021911"/>
            <a:chExt cx="4446267" cy="1850753"/>
          </a:xfrm>
        </p:grpSpPr>
        <p:sp>
          <p:nvSpPr>
            <p:cNvPr id="16" name="矩形 15"/>
            <p:cNvSpPr/>
            <p:nvPr/>
          </p:nvSpPr>
          <p:spPr>
            <a:xfrm>
              <a:off x="7319353" y="3021911"/>
              <a:ext cx="3566782" cy="1850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ysClr val="windowText" lastClr="000000"/>
                  </a:solidFill>
                </a:rPr>
                <a:t>deep learning model</a:t>
              </a:r>
              <a:endParaRPr lang="zh-TW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 rot="16200000">
              <a:off x="6701523" y="3839005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input</a:t>
              </a:r>
              <a:endParaRPr lang="zh-TW" altLang="en-US" dirty="0"/>
            </a:p>
          </p:txBody>
        </p:sp>
        <p:sp>
          <p:nvSpPr>
            <p:cNvPr id="18" name="文字方塊 17"/>
            <p:cNvSpPr txBox="1"/>
            <p:nvPr/>
          </p:nvSpPr>
          <p:spPr>
            <a:xfrm rot="16200000">
              <a:off x="10705521" y="3839003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output</a:t>
              </a:r>
              <a:endParaRPr lang="zh-TW" altLang="en-US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2057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3053" y="2926079"/>
            <a:ext cx="2526867" cy="21945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31521" y="522515"/>
            <a:ext cx="731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Some Methods of Action Recognition</a:t>
            </a:r>
            <a:endParaRPr lang="zh-TW" altLang="en-US" sz="3600" b="1" dirty="0"/>
          </a:p>
        </p:txBody>
      </p:sp>
      <p:sp>
        <p:nvSpPr>
          <p:cNvPr id="6" name="矩形 5"/>
          <p:cNvSpPr/>
          <p:nvPr/>
        </p:nvSpPr>
        <p:spPr>
          <a:xfrm>
            <a:off x="779501" y="2187105"/>
            <a:ext cx="4844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 typical action recognition flowchart</a:t>
            </a:r>
            <a:endParaRPr lang="zh-TW" altLang="en-US" sz="2400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73722" y="3098295"/>
            <a:ext cx="5697300" cy="1870649"/>
            <a:chOff x="273722" y="3098295"/>
            <a:chExt cx="5697300" cy="1870649"/>
          </a:xfrm>
        </p:grpSpPr>
        <p:sp>
          <p:nvSpPr>
            <p:cNvPr id="7" name="矩形 6"/>
            <p:cNvSpPr/>
            <p:nvPr/>
          </p:nvSpPr>
          <p:spPr>
            <a:xfrm>
              <a:off x="755271" y="3098295"/>
              <a:ext cx="2191141" cy="1850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ysClr val="windowText" lastClr="000000"/>
                  </a:solidFill>
                </a:rPr>
                <a:t>action representation</a:t>
              </a:r>
              <a:endParaRPr lang="zh-TW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665902" y="3118191"/>
              <a:ext cx="1829721" cy="18507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>
                  <a:solidFill>
                    <a:schemeClr val="tx1"/>
                  </a:solidFill>
                </a:rPr>
                <a:t>action</a:t>
              </a:r>
            </a:p>
            <a:p>
              <a:pPr algn="ctr"/>
              <a:r>
                <a:rPr lang="en-US" altLang="zh-TW" sz="2400">
                  <a:solidFill>
                    <a:schemeClr val="tx1"/>
                  </a:solidFill>
                </a:rPr>
                <a:t>classification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3022235" y="3750325"/>
              <a:ext cx="567844" cy="3575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 rot="16200000">
              <a:off x="118391" y="3798610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input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 rot="16200000">
              <a:off x="5373422" y="3858901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output</a:t>
              </a:r>
              <a:endParaRPr lang="zh-TW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6589764" y="1688898"/>
            <a:ext cx="4849726" cy="3908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3200" b="1" dirty="0" smtClean="0"/>
              <a:t>1. Short-term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400" dirty="0" smtClean="0"/>
              <a:t>Use </a:t>
            </a:r>
            <a:r>
              <a:rPr lang="en-US" altLang="zh-TW" sz="2400" dirty="0"/>
              <a:t>Optical </a:t>
            </a:r>
            <a:r>
              <a:rPr lang="en-US" altLang="zh-TW" sz="2400" dirty="0" smtClean="0"/>
              <a:t>Flow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400" dirty="0"/>
              <a:t>Use Space-Time Interest </a:t>
            </a:r>
            <a:r>
              <a:rPr lang="en-US" altLang="zh-TW" sz="2400" dirty="0" smtClean="0"/>
              <a:t>Points</a:t>
            </a:r>
          </a:p>
          <a:p>
            <a:r>
              <a:rPr lang="en-US" altLang="zh-TW" sz="2400" dirty="0"/>
              <a:t>or Other </a:t>
            </a:r>
            <a:r>
              <a:rPr lang="en-US" altLang="zh-TW" sz="2400" dirty="0" smtClean="0"/>
              <a:t>Points</a:t>
            </a:r>
          </a:p>
          <a:p>
            <a:pPr>
              <a:lnSpc>
                <a:spcPct val="200000"/>
              </a:lnSpc>
            </a:pPr>
            <a:r>
              <a:rPr lang="en-US" altLang="zh-TW" sz="3200" b="1" dirty="0" smtClean="0"/>
              <a:t>2. Long-term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400" dirty="0"/>
              <a:t>Use feature trajectory to capture </a:t>
            </a:r>
            <a:endParaRPr lang="en-US" altLang="zh-TW" sz="2400" dirty="0" smtClean="0"/>
          </a:p>
          <a:p>
            <a:r>
              <a:rPr lang="en-US" altLang="zh-TW" sz="2400" dirty="0" smtClean="0"/>
              <a:t>features </a:t>
            </a:r>
            <a:r>
              <a:rPr lang="en-US" altLang="zh-TW" sz="2400" dirty="0"/>
              <a:t>of long-duration information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4308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830362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typical action </a:t>
            </a:r>
            <a:r>
              <a:rPr lang="en-US" altLang="zh-TW" sz="3600" dirty="0" smtClean="0"/>
              <a:t>recognition</a:t>
            </a:r>
          </a:p>
          <a:p>
            <a:r>
              <a:rPr lang="en-US" altLang="zh-TW" sz="3200" b="1" dirty="0" smtClean="0"/>
              <a:t>- </a:t>
            </a:r>
            <a:r>
              <a:rPr lang="en-US" altLang="zh-TW" sz="3200" dirty="0" smtClean="0"/>
              <a:t>action representation </a:t>
            </a:r>
            <a:r>
              <a:rPr lang="en-US" altLang="zh-TW" sz="3200" dirty="0"/>
              <a:t>: </a:t>
            </a:r>
            <a:r>
              <a:rPr lang="en-US" altLang="zh-TW" sz="3200" i="1" dirty="0"/>
              <a:t>short temporal duration</a:t>
            </a:r>
            <a:endParaRPr lang="zh-TW" altLang="en-US" sz="3200" i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1" y="987228"/>
            <a:ext cx="2567511" cy="8316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201223" y="902169"/>
            <a:ext cx="1117673" cy="1001732"/>
          </a:xfrm>
          <a:prstGeom prst="rect">
            <a:avLst/>
          </a:prstGeom>
          <a:solidFill>
            <a:srgbClr val="EE4242">
              <a:alpha val="25098"/>
            </a:srgb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" name="群組 12"/>
          <p:cNvGrpSpPr/>
          <p:nvPr/>
        </p:nvGrpSpPr>
        <p:grpSpPr>
          <a:xfrm>
            <a:off x="1783418" y="2673532"/>
            <a:ext cx="8987567" cy="3295441"/>
            <a:chOff x="1565704" y="2290355"/>
            <a:chExt cx="8987567" cy="32954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5704" y="2290355"/>
              <a:ext cx="8987567" cy="3295441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354286" y="5070544"/>
              <a:ext cx="2934788" cy="389625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2159725" y="1992757"/>
            <a:ext cx="31176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1. Use </a:t>
            </a:r>
            <a:r>
              <a:rPr lang="en-US" altLang="zh-TW" sz="2800" u="sng" dirty="0" smtClean="0">
                <a:solidFill>
                  <a:srgbClr val="FF0000"/>
                </a:solidFill>
              </a:rPr>
              <a:t>Optical Flow</a:t>
            </a:r>
            <a:endParaRPr lang="zh-TW" altLang="en-US" u="sng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274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159725" y="1992757"/>
            <a:ext cx="72977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2. </a:t>
            </a:r>
            <a:r>
              <a:rPr lang="en-US" altLang="zh-TW" sz="2800" dirty="0" smtClean="0">
                <a:solidFill>
                  <a:prstClr val="black"/>
                </a:solidFill>
              </a:rPr>
              <a:t>Use</a:t>
            </a:r>
            <a:r>
              <a:rPr lang="zh-TW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TW" sz="2800" u="sng" dirty="0" smtClean="0">
                <a:solidFill>
                  <a:srgbClr val="FF0000"/>
                </a:solidFill>
              </a:rPr>
              <a:t>Space-Time </a:t>
            </a:r>
            <a:r>
              <a:rPr lang="en-US" altLang="zh-TW" sz="2800" u="sng" dirty="0">
                <a:solidFill>
                  <a:srgbClr val="FF0000"/>
                </a:solidFill>
              </a:rPr>
              <a:t>Interest </a:t>
            </a:r>
            <a:r>
              <a:rPr lang="en-US" altLang="zh-TW" sz="2800" u="sng" dirty="0" smtClean="0">
                <a:solidFill>
                  <a:srgbClr val="FF0000"/>
                </a:solidFill>
              </a:rPr>
              <a:t>Points</a:t>
            </a:r>
            <a:r>
              <a:rPr lang="zh-TW" altLang="en-US" sz="2800" u="sng" dirty="0">
                <a:solidFill>
                  <a:srgbClr val="FF0000"/>
                </a:solidFill>
              </a:rPr>
              <a:t> </a:t>
            </a:r>
            <a:r>
              <a:rPr lang="en-US" altLang="zh-TW" sz="2800" dirty="0" smtClean="0">
                <a:solidFill>
                  <a:prstClr val="black"/>
                </a:solidFill>
              </a:rPr>
              <a:t>or </a:t>
            </a:r>
            <a:r>
              <a:rPr lang="en-US" altLang="zh-TW" sz="2800" u="sng" dirty="0" smtClean="0">
                <a:solidFill>
                  <a:srgbClr val="FF0000"/>
                </a:solidFill>
              </a:rPr>
              <a:t>Other Points</a:t>
            </a:r>
            <a:r>
              <a:rPr lang="zh-TW" altLang="en-US" sz="2800" u="sng" dirty="0" smtClean="0">
                <a:solidFill>
                  <a:srgbClr val="FF0000"/>
                </a:solidFill>
              </a:rPr>
              <a:t>   </a:t>
            </a:r>
            <a:endParaRPr lang="zh-TW" altLang="en-US" u="sng" dirty="0">
              <a:solidFill>
                <a:srgbClr val="FF0000"/>
              </a:solidFill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526302" y="2586446"/>
            <a:ext cx="5426653" cy="3980388"/>
            <a:chOff x="1653417" y="2603863"/>
            <a:chExt cx="5426653" cy="398038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3172" y="2603863"/>
              <a:ext cx="5224259" cy="3980388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5566" y="6052458"/>
              <a:ext cx="754504" cy="27432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417" y="6309931"/>
              <a:ext cx="1229120" cy="274320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7548654" y="2699990"/>
            <a:ext cx="39466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olidFill>
                  <a:prstClr val="black"/>
                </a:solidFill>
              </a:rPr>
              <a:t>SIFT</a:t>
            </a:r>
            <a:endParaRPr lang="en-US" altLang="zh-TW" u="sng" dirty="0" smtClean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>
                <a:solidFill>
                  <a:prstClr val="black"/>
                </a:solidFill>
              </a:rPr>
              <a:t>HOG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>
                <a:solidFill>
                  <a:prstClr val="black"/>
                </a:solidFill>
              </a:rPr>
              <a:t> local trinary patterns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731521" y="522515"/>
            <a:ext cx="830362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typical action </a:t>
            </a:r>
            <a:r>
              <a:rPr lang="en-US" altLang="zh-TW" sz="3600" dirty="0" smtClean="0"/>
              <a:t>recognition</a:t>
            </a:r>
          </a:p>
          <a:p>
            <a:r>
              <a:rPr lang="en-US" altLang="zh-TW" sz="3200" b="1" dirty="0" smtClean="0"/>
              <a:t>- </a:t>
            </a:r>
            <a:r>
              <a:rPr lang="en-US" altLang="zh-TW" sz="3200" dirty="0" smtClean="0"/>
              <a:t>action representation </a:t>
            </a:r>
            <a:r>
              <a:rPr lang="en-US" altLang="zh-TW" sz="3200" dirty="0"/>
              <a:t>: </a:t>
            </a:r>
            <a:r>
              <a:rPr lang="en-US" altLang="zh-TW" sz="3200" i="1" dirty="0"/>
              <a:t>short temporal duration</a:t>
            </a:r>
            <a:endParaRPr lang="zh-TW" altLang="en-US" sz="3200" i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1" y="987228"/>
            <a:ext cx="2567511" cy="8316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201223" y="902169"/>
            <a:ext cx="1117673" cy="1001732"/>
          </a:xfrm>
          <a:prstGeom prst="rect">
            <a:avLst/>
          </a:prstGeom>
          <a:solidFill>
            <a:srgbClr val="EE4242">
              <a:alpha val="25098"/>
            </a:srgb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25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830362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typical action </a:t>
            </a:r>
            <a:r>
              <a:rPr lang="en-US" altLang="zh-TW" sz="3600" dirty="0" smtClean="0"/>
              <a:t>recognition</a:t>
            </a:r>
          </a:p>
          <a:p>
            <a:r>
              <a:rPr lang="en-US" altLang="zh-TW" sz="3200" b="1" dirty="0" smtClean="0"/>
              <a:t>- </a:t>
            </a:r>
            <a:r>
              <a:rPr lang="en-US" altLang="zh-TW" sz="3200" dirty="0" smtClean="0"/>
              <a:t>action representation </a:t>
            </a:r>
            <a:r>
              <a:rPr lang="en-US" altLang="zh-TW" sz="3200" dirty="0"/>
              <a:t>: </a:t>
            </a:r>
            <a:r>
              <a:rPr lang="en-US" altLang="zh-TW" sz="3200" i="1" dirty="0"/>
              <a:t>short temporal duration</a:t>
            </a:r>
            <a:endParaRPr lang="zh-TW" altLang="en-US" sz="3200" i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1" y="987228"/>
            <a:ext cx="2567511" cy="8316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201223" y="902169"/>
            <a:ext cx="1117673" cy="1001732"/>
          </a:xfrm>
          <a:prstGeom prst="rect">
            <a:avLst/>
          </a:prstGeom>
          <a:solidFill>
            <a:srgbClr val="EE4242">
              <a:alpha val="25098"/>
            </a:srgb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807643" y="2891247"/>
            <a:ext cx="7797911" cy="3196046"/>
          </a:xfrm>
          <a:prstGeom prst="rect">
            <a:avLst/>
          </a:prstGeom>
          <a:solidFill>
            <a:srgbClr val="EE4242">
              <a:alpha val="25098"/>
            </a:srgb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/>
          <p:nvPr/>
        </p:nvCxnSpPr>
        <p:spPr>
          <a:xfrm flipH="1">
            <a:off x="9035141" y="2046514"/>
            <a:ext cx="570413" cy="67056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093162" y="3217817"/>
            <a:ext cx="3518263" cy="25429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Extract features </a:t>
            </a:r>
          </a:p>
          <a:p>
            <a:pPr algn="ctr"/>
            <a:r>
              <a:rPr lang="en-US" altLang="zh-TW" sz="2400" dirty="0" smtClean="0"/>
              <a:t>(some points or vectors) </a:t>
            </a:r>
            <a:endParaRPr lang="zh-TW" altLang="en-US" sz="2400" dirty="0"/>
          </a:p>
        </p:txBody>
      </p:sp>
      <p:sp>
        <p:nvSpPr>
          <p:cNvPr id="26" name="矩形 25"/>
          <p:cNvSpPr/>
          <p:nvPr/>
        </p:nvSpPr>
        <p:spPr>
          <a:xfrm>
            <a:off x="5896944" y="3217818"/>
            <a:ext cx="3518263" cy="25429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Dimensionality </a:t>
            </a:r>
            <a:r>
              <a:rPr lang="en-US" altLang="zh-TW" sz="2400" dirty="0" smtClean="0"/>
              <a:t>reduction: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rgbClr val="FFC000"/>
                </a:solidFill>
              </a:rPr>
              <a:t>k-means</a:t>
            </a:r>
            <a:r>
              <a:rPr lang="en-US" altLang="zh-TW" sz="2400" dirty="0" smtClean="0"/>
              <a:t> (to make code book)</a:t>
            </a:r>
          </a:p>
        </p:txBody>
      </p:sp>
      <p:sp>
        <p:nvSpPr>
          <p:cNvPr id="27" name="向右箭號 26"/>
          <p:cNvSpPr/>
          <p:nvPr/>
        </p:nvSpPr>
        <p:spPr>
          <a:xfrm>
            <a:off x="5419744" y="3422967"/>
            <a:ext cx="668882" cy="557348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弧形接點 28"/>
          <p:cNvCxnSpPr/>
          <p:nvPr/>
        </p:nvCxnSpPr>
        <p:spPr>
          <a:xfrm>
            <a:off x="8299269" y="4868091"/>
            <a:ext cx="2342605" cy="592183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0390174" y="4532809"/>
            <a:ext cx="16538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smtClean="0">
                <a:solidFill>
                  <a:prstClr val="black"/>
                </a:solidFill>
              </a:rPr>
              <a:t>Reference:</a:t>
            </a:r>
          </a:p>
          <a:p>
            <a:pPr marL="457200" indent="-457200">
              <a:buAutoNum type="arabicPeriod"/>
            </a:pPr>
            <a:r>
              <a:rPr lang="en-US" altLang="zh-TW" sz="2000" dirty="0" smtClean="0">
                <a:solidFill>
                  <a:prstClr val="black"/>
                </a:solidFill>
                <a:hlinkClick r:id="rId3"/>
              </a:rPr>
              <a:t>Wiki</a:t>
            </a:r>
            <a:endParaRPr lang="en-US" altLang="zh-TW" sz="2000" dirty="0" smtClean="0">
              <a:solidFill>
                <a:prstClr val="black"/>
              </a:solidFill>
            </a:endParaRPr>
          </a:p>
          <a:p>
            <a:pPr marL="457200" indent="-457200">
              <a:buAutoNum type="arabicPeriod"/>
            </a:pPr>
            <a:r>
              <a:rPr lang="en-US" altLang="zh-TW" sz="2000" dirty="0" smtClean="0">
                <a:solidFill>
                  <a:prstClr val="black"/>
                </a:solidFill>
                <a:hlinkClick r:id="rId4" action="ppaction://hlinkfile"/>
              </a:rPr>
              <a:t>ITCT’s pdf</a:t>
            </a:r>
            <a:endParaRPr lang="zh-TW" altLang="en-US" sz="2000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457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6516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Bag of words </a:t>
            </a:r>
            <a:r>
              <a:rPr lang="en-US" altLang="zh-TW" sz="3600" dirty="0" smtClean="0"/>
              <a:t>and</a:t>
            </a:r>
            <a:r>
              <a:rPr lang="en-US" altLang="zh-TW" sz="3600" b="1" dirty="0" smtClean="0"/>
              <a:t> </a:t>
            </a:r>
            <a:r>
              <a:rPr lang="en-US" altLang="zh-TW" sz="3600" dirty="0" smtClean="0"/>
              <a:t>Word to Vector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3204755" y="6310590"/>
            <a:ext cx="8846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Reference: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://zh.wikipedia.org/wiki/%E8%AF%8D%E8%A2%8B%E6%A8%A1%E5%9E%8B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98" y="1481929"/>
            <a:ext cx="5126073" cy="17201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784" y="1373351"/>
            <a:ext cx="5993615" cy="4221310"/>
          </a:xfrm>
          <a:prstGeom prst="rect">
            <a:avLst/>
          </a:prstGeom>
        </p:spPr>
      </p:pic>
      <p:sp>
        <p:nvSpPr>
          <p:cNvPr id="6" name="右彎箭號 5"/>
          <p:cNvSpPr/>
          <p:nvPr/>
        </p:nvSpPr>
        <p:spPr>
          <a:xfrm rot="10800000" flipH="1">
            <a:off x="4781006" y="3645968"/>
            <a:ext cx="783772" cy="74022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842114" y="939926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b="1" dirty="0" smtClean="0"/>
              <a:t>Outline</a:t>
            </a:r>
            <a:endParaRPr lang="zh-TW" altLang="en-US" sz="6000" b="1" dirty="0"/>
          </a:p>
        </p:txBody>
      </p:sp>
      <p:sp>
        <p:nvSpPr>
          <p:cNvPr id="5" name="文字方塊 4"/>
          <p:cNvSpPr txBox="1"/>
          <p:nvPr/>
        </p:nvSpPr>
        <p:spPr>
          <a:xfrm flipH="1">
            <a:off x="3108961" y="2103634"/>
            <a:ext cx="633113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200" b="1" dirty="0" smtClean="0"/>
              <a:t>Part1</a:t>
            </a:r>
            <a:r>
              <a:rPr lang="en-US" altLang="zh-TW" sz="3200" b="1" dirty="0"/>
              <a:t>. action recognition </a:t>
            </a:r>
            <a:r>
              <a:rPr lang="en-US" altLang="zh-TW" sz="3200" b="1" dirty="0" smtClean="0"/>
              <a:t>research</a:t>
            </a:r>
          </a:p>
          <a:p>
            <a:r>
              <a:rPr lang="en-US" altLang="zh-TW" sz="2800" dirty="0" smtClean="0"/>
              <a:t>      section 1</a:t>
            </a:r>
            <a:r>
              <a:rPr lang="en-US" altLang="zh-TW" sz="2800" dirty="0"/>
              <a:t>. overview</a:t>
            </a:r>
          </a:p>
          <a:p>
            <a:r>
              <a:rPr lang="en-US" altLang="zh-TW" sz="2800" dirty="0" smtClean="0"/>
              <a:t>      section 2. papers understanding</a:t>
            </a:r>
          </a:p>
          <a:p>
            <a:pPr>
              <a:lnSpc>
                <a:spcPct val="150000"/>
              </a:lnSpc>
            </a:pPr>
            <a:r>
              <a:rPr lang="en-US" altLang="zh-TW" sz="3200" b="1" dirty="0" smtClean="0"/>
              <a:t>Part2. datasets introduction</a:t>
            </a:r>
          </a:p>
          <a:p>
            <a:r>
              <a:rPr lang="en-US" altLang="zh-TW" sz="2800" dirty="0" smtClean="0"/>
              <a:t>      section 1. overview</a:t>
            </a:r>
          </a:p>
          <a:p>
            <a:r>
              <a:rPr lang="en-US" altLang="zh-TW" sz="2800" dirty="0" smtClean="0"/>
              <a:t>      section 2. compare different datasets</a:t>
            </a:r>
          </a:p>
        </p:txBody>
      </p:sp>
    </p:spTree>
    <p:extLst>
      <p:ext uri="{BB962C8B-B14F-4D97-AF65-F5344CB8AC3E}">
        <p14:creationId xmlns:p14="http://schemas.microsoft.com/office/powerpoint/2010/main" val="94450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6516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Bag of words and</a:t>
            </a:r>
            <a:r>
              <a:rPr lang="en-US" altLang="zh-TW" sz="3600" b="1" dirty="0" smtClean="0"/>
              <a:t> Word to Vector</a:t>
            </a:r>
            <a:endParaRPr lang="zh-TW" altLang="en-US" sz="3600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7097486" y="729842"/>
            <a:ext cx="27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Recommend</a:t>
            </a:r>
            <a:r>
              <a:rPr lang="zh-TW" altLang="en-US" dirty="0" smtClean="0"/>
              <a:t> </a:t>
            </a:r>
            <a:r>
              <a:rPr lang="en-US" altLang="zh-TW" dirty="0" smtClean="0"/>
              <a:t>toolkits: NLTK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1521" y="1367843"/>
            <a:ext cx="8757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1. Base </a:t>
            </a:r>
            <a:r>
              <a:rPr lang="en-US" altLang="zh-TW" sz="2800" dirty="0"/>
              <a:t>on </a:t>
            </a:r>
            <a:r>
              <a:rPr lang="en-US" altLang="zh-TW" sz="2800" dirty="0">
                <a:hlinkClick r:id="rId2" action="ppaction://hlinkfile"/>
              </a:rPr>
              <a:t>BROW(Continuous Bag-of-Words) </a:t>
            </a:r>
            <a:r>
              <a:rPr lang="en-US" altLang="zh-TW" sz="2800" dirty="0" smtClean="0">
                <a:hlinkClick r:id="rId2" action="ppaction://hlinkfile"/>
              </a:rPr>
              <a:t>and Skip-gram</a:t>
            </a:r>
            <a:endParaRPr lang="zh-TW" altLang="en-US" sz="28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526" y="2090060"/>
            <a:ext cx="6643018" cy="46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8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6516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Bag of words and</a:t>
            </a:r>
            <a:r>
              <a:rPr lang="en-US" altLang="zh-TW" sz="3600" b="1" dirty="0" smtClean="0"/>
              <a:t> Word to Vector</a:t>
            </a:r>
            <a:endParaRPr lang="zh-TW" altLang="en-US" sz="3600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7097486" y="729842"/>
            <a:ext cx="27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Recommend</a:t>
            </a:r>
            <a:r>
              <a:rPr lang="zh-TW" altLang="en-US" dirty="0" smtClean="0"/>
              <a:t> </a:t>
            </a:r>
            <a:r>
              <a:rPr lang="en-US" altLang="zh-TW" dirty="0" smtClean="0"/>
              <a:t>toolkits: NLTK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73840"/>
            <a:ext cx="5476808" cy="352141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43" y="2134800"/>
            <a:ext cx="5729645" cy="3534821"/>
          </a:xfrm>
          <a:prstGeom prst="rect">
            <a:avLst/>
          </a:prstGeom>
        </p:spPr>
      </p:pic>
      <p:sp>
        <p:nvSpPr>
          <p:cNvPr id="5" name="框架 4"/>
          <p:cNvSpPr/>
          <p:nvPr/>
        </p:nvSpPr>
        <p:spPr>
          <a:xfrm>
            <a:off x="6235337" y="1706880"/>
            <a:ext cx="5869577" cy="4659086"/>
          </a:xfrm>
          <a:prstGeom prst="frame">
            <a:avLst>
              <a:gd name="adj1" fmla="val 315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框架 10"/>
          <p:cNvSpPr/>
          <p:nvPr/>
        </p:nvSpPr>
        <p:spPr>
          <a:xfrm>
            <a:off x="2873829" y="2489244"/>
            <a:ext cx="2751909" cy="2825932"/>
          </a:xfrm>
          <a:prstGeom prst="frame">
            <a:avLst>
              <a:gd name="adj1" fmla="val 315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右彎箭號 6"/>
          <p:cNvSpPr/>
          <p:nvPr/>
        </p:nvSpPr>
        <p:spPr>
          <a:xfrm rot="16200000">
            <a:off x="4826160" y="4232322"/>
            <a:ext cx="600892" cy="2273707"/>
          </a:xfrm>
          <a:prstGeom prst="ben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34789" y="2577736"/>
            <a:ext cx="2690949" cy="2821577"/>
          </a:xfrm>
          <a:prstGeom prst="rect">
            <a:avLst/>
          </a:prstGeom>
          <a:solidFill>
            <a:srgbClr val="FF0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28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4745116" y="2681516"/>
            <a:ext cx="7051662" cy="4014597"/>
            <a:chOff x="4550990" y="2585722"/>
            <a:chExt cx="7051662" cy="4014597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50990" y="2585722"/>
              <a:ext cx="7051662" cy="4014597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7794" y="6263475"/>
              <a:ext cx="721513" cy="259245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1771" y="6004230"/>
              <a:ext cx="3879669" cy="259245"/>
            </a:xfrm>
            <a:prstGeom prst="rect">
              <a:avLst/>
            </a:prstGeom>
          </p:spPr>
        </p:pic>
      </p:grpSp>
      <p:sp>
        <p:nvSpPr>
          <p:cNvPr id="15" name="文字方塊 14"/>
          <p:cNvSpPr txBox="1"/>
          <p:nvPr/>
        </p:nvSpPr>
        <p:spPr>
          <a:xfrm>
            <a:off x="731521" y="522515"/>
            <a:ext cx="747140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typical action </a:t>
            </a:r>
            <a:r>
              <a:rPr lang="en-US" altLang="zh-TW" sz="3600" dirty="0" smtClean="0"/>
              <a:t>recognition</a:t>
            </a:r>
          </a:p>
          <a:p>
            <a:r>
              <a:rPr lang="en-US" altLang="zh-TW" sz="3200" b="1" dirty="0" smtClean="0"/>
              <a:t>- </a:t>
            </a:r>
            <a:r>
              <a:rPr lang="en-US" altLang="zh-TW" sz="3200" dirty="0" smtClean="0"/>
              <a:t>action representation </a:t>
            </a:r>
            <a:r>
              <a:rPr lang="en-US" altLang="zh-TW" sz="3200" dirty="0"/>
              <a:t>: </a:t>
            </a:r>
            <a:r>
              <a:rPr lang="en-US" altLang="zh-TW" sz="3200" i="1" dirty="0" smtClean="0"/>
              <a:t>long-term</a:t>
            </a:r>
            <a:r>
              <a:rPr lang="en-US" altLang="zh-TW" sz="3200" dirty="0" smtClean="0"/>
              <a:t> </a:t>
            </a:r>
            <a:r>
              <a:rPr lang="en-US" altLang="zh-TW" sz="3200" i="1" dirty="0" smtClean="0"/>
              <a:t>duration</a:t>
            </a:r>
            <a:endParaRPr lang="zh-TW" altLang="en-US" sz="3200" i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1" y="987228"/>
            <a:ext cx="2567511" cy="8316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9201223" y="902169"/>
            <a:ext cx="1117673" cy="1001732"/>
          </a:xfrm>
          <a:prstGeom prst="rect">
            <a:avLst/>
          </a:prstGeom>
          <a:solidFill>
            <a:srgbClr val="EE4242">
              <a:alpha val="25098"/>
            </a:srgb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31521" y="2170223"/>
            <a:ext cx="5138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3. Use feature trajectory to capture features of long-duration information.</a:t>
            </a:r>
          </a:p>
          <a:p>
            <a:r>
              <a:rPr lang="en-US" altLang="zh-TW" sz="2400" dirty="0"/>
              <a:t> (Dense Trajectories)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731521" y="3767433"/>
            <a:ext cx="354439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dirty="0" smtClean="0"/>
              <a:t>* First, trajectory method:</a:t>
            </a:r>
          </a:p>
          <a:p>
            <a:pPr>
              <a:spcAft>
                <a:spcPts val="600"/>
              </a:spcAft>
            </a:pPr>
            <a:r>
              <a:rPr lang="en-US" altLang="zh-TW" sz="2400" dirty="0" smtClean="0"/>
              <a:t>   1. KLT tracker(</a:t>
            </a:r>
            <a:r>
              <a:rPr lang="en-US" altLang="zh-TW" sz="2400" dirty="0">
                <a:hlinkClick r:id="rId5"/>
              </a:rPr>
              <a:t>l</a:t>
            </a:r>
            <a:r>
              <a:rPr lang="en-US" altLang="zh-TW" sz="2400" dirty="0" smtClean="0">
                <a:hlinkClick r:id="rId5"/>
              </a:rPr>
              <a:t>ink</a:t>
            </a:r>
            <a:r>
              <a:rPr lang="en-US" altLang="zh-TW" sz="2400" dirty="0" smtClean="0"/>
              <a:t>).</a:t>
            </a:r>
          </a:p>
          <a:p>
            <a:r>
              <a:rPr lang="en-US" altLang="zh-TW" sz="2400" dirty="0"/>
              <a:t>   2. described by </a:t>
            </a:r>
            <a:r>
              <a:rPr lang="en-US" altLang="zh-TW" sz="2400" dirty="0" smtClean="0"/>
              <a:t>a</a:t>
            </a:r>
          </a:p>
          <a:p>
            <a:r>
              <a:rPr lang="en-US" altLang="zh-TW" sz="2400" dirty="0"/>
              <a:t>   concatenation of</a:t>
            </a:r>
          </a:p>
          <a:p>
            <a:r>
              <a:rPr lang="en-US" altLang="zh-TW" sz="2400" dirty="0"/>
              <a:t>   HOG, HOF and </a:t>
            </a:r>
            <a:r>
              <a:rPr lang="en-US" altLang="zh-TW" sz="2400" dirty="0" smtClean="0"/>
              <a:t>MBH</a:t>
            </a:r>
          </a:p>
          <a:p>
            <a:r>
              <a:rPr lang="en-US" altLang="zh-TW" sz="2400" dirty="0"/>
              <a:t> </a:t>
            </a:r>
            <a:r>
              <a:rPr lang="en-US" altLang="zh-TW" sz="2400" dirty="0" smtClean="0"/>
              <a:t>  features</a:t>
            </a:r>
            <a:r>
              <a:rPr lang="en-US" altLang="zh-TW" sz="2400" dirty="0"/>
              <a:t>.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646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7712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hlinkClick r:id="rId2" action="ppaction://hlinkfile"/>
              </a:rPr>
              <a:t>DT</a:t>
            </a:r>
            <a:r>
              <a:rPr lang="en-US" altLang="zh-TW" sz="3600" b="1" dirty="0" smtClean="0"/>
              <a:t> </a:t>
            </a:r>
            <a:r>
              <a:rPr lang="en-US" altLang="zh-TW" sz="3600" b="1" dirty="0"/>
              <a:t>to </a:t>
            </a:r>
            <a:r>
              <a:rPr lang="en-US" altLang="zh-TW" sz="3600" b="1" dirty="0">
                <a:hlinkClick r:id="rId3" action="ppaction://hlinkfile"/>
              </a:rPr>
              <a:t>IDT</a:t>
            </a:r>
            <a:r>
              <a:rPr lang="en-US" altLang="zh-TW" sz="3600" b="1" dirty="0"/>
              <a:t>(Improved Dense Trajectories</a:t>
            </a:r>
            <a:r>
              <a:rPr lang="en-US" altLang="zh-TW" sz="3600" b="1" dirty="0" smtClean="0"/>
              <a:t>)</a:t>
            </a:r>
          </a:p>
          <a:p>
            <a:r>
              <a:rPr lang="en-US" altLang="zh-TW" sz="3600" b="1" dirty="0"/>
              <a:t>- Heng </a:t>
            </a:r>
            <a:r>
              <a:rPr lang="en-US" altLang="zh-TW" sz="3600" b="1" dirty="0" smtClean="0"/>
              <a:t>Wang et al., ICCV2013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1" y="2478230"/>
            <a:ext cx="10111774" cy="3489905"/>
          </a:xfrm>
          <a:prstGeom prst="rect">
            <a:avLst/>
          </a:prstGeom>
        </p:spPr>
      </p:pic>
      <p:sp>
        <p:nvSpPr>
          <p:cNvPr id="4" name="向下箭號 3"/>
          <p:cNvSpPr/>
          <p:nvPr/>
        </p:nvSpPr>
        <p:spPr>
          <a:xfrm>
            <a:off x="10256363" y="2243579"/>
            <a:ext cx="716437" cy="11854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944408" y="1672624"/>
            <a:ext cx="3920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Use bag of features to encode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3656782" y="6081243"/>
            <a:ext cx="4215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DT(Dense Trajectories</a:t>
            </a:r>
            <a:r>
              <a:rPr lang="en-US" altLang="zh-TW" sz="2400" dirty="0" smtClean="0"/>
              <a:t>) structure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1035544" y="4223182"/>
            <a:ext cx="761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SVM</a:t>
            </a:r>
            <a:endParaRPr lang="zh-TW" altLang="en-US" sz="2400" dirty="0"/>
          </a:p>
        </p:txBody>
      </p:sp>
      <p:sp>
        <p:nvSpPr>
          <p:cNvPr id="5" name="向右箭號 4"/>
          <p:cNvSpPr/>
          <p:nvPr/>
        </p:nvSpPr>
        <p:spPr>
          <a:xfrm>
            <a:off x="10687978" y="4270341"/>
            <a:ext cx="358219" cy="376798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121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69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DT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065" y="773034"/>
            <a:ext cx="6725299" cy="2321122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436356"/>
              </p:ext>
            </p:extLst>
          </p:nvPr>
        </p:nvGraphicFramePr>
        <p:xfrm>
          <a:off x="1086852" y="4433826"/>
          <a:ext cx="9611726" cy="12224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4752">
                  <a:extLst>
                    <a:ext uri="{9D8B030D-6E8A-4147-A177-3AD203B41FA5}">
                      <a16:colId xmlns:a16="http://schemas.microsoft.com/office/drawing/2014/main" val="3785853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6096320"/>
                    </a:ext>
                  </a:extLst>
                </a:gridCol>
                <a:gridCol w="6729848">
                  <a:extLst>
                    <a:ext uri="{9D8B030D-6E8A-4147-A177-3AD203B41FA5}">
                      <a16:colId xmlns:a16="http://schemas.microsoft.com/office/drawing/2014/main" val="28930300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54481262"/>
                    </a:ext>
                  </a:extLst>
                </a:gridCol>
                <a:gridCol w="1440566">
                  <a:extLst>
                    <a:ext uri="{9D8B030D-6E8A-4147-A177-3AD203B41FA5}">
                      <a16:colId xmlns:a16="http://schemas.microsoft.com/office/drawing/2014/main" val="3874084166"/>
                    </a:ext>
                  </a:extLst>
                </a:gridCol>
              </a:tblGrid>
              <a:tr h="61122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endParaRPr lang="en-US" altLang="zh-TW" dirty="0" smtClean="0"/>
                    </a:p>
                    <a:p>
                      <a:pPr algn="ctr"/>
                      <a:r>
                        <a:rPr lang="en-US" altLang="zh-TW" dirty="0" smtClean="0"/>
                        <a:t>……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582571"/>
                  </a:ext>
                </a:extLst>
              </a:tr>
              <a:tr h="61122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788146"/>
                  </a:ext>
                </a:extLst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40" y="3589765"/>
            <a:ext cx="1733792" cy="48584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438" y="4573723"/>
            <a:ext cx="314369" cy="37152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7925" y="5129745"/>
            <a:ext cx="1193901" cy="41169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9751303" y="5832493"/>
            <a:ext cx="679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L=15</a:t>
            </a:r>
            <a:endParaRPr lang="zh-TW" altLang="en-US" sz="20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093" y="4516674"/>
            <a:ext cx="714475" cy="419158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3194" y="3606064"/>
            <a:ext cx="2800741" cy="50489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062" y="5089606"/>
            <a:ext cx="602604" cy="46271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243565" y="780309"/>
            <a:ext cx="3137624" cy="2313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627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69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DT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318971" y="3660814"/>
            <a:ext cx="5040328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TW" sz="2800" dirty="0" smtClean="0"/>
              <a:t>2. SIFT trajectories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Set contrast </a:t>
            </a:r>
            <a:r>
              <a:rPr lang="en-US" altLang="zh-TW" sz="2800" dirty="0"/>
              <a:t>threshold for </a:t>
            </a:r>
            <a:r>
              <a:rPr lang="en-US" altLang="zh-TW" sz="2800" dirty="0" smtClean="0"/>
              <a:t>the SIFT detector to 0.004.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SIFT trajectories </a:t>
            </a:r>
            <a:r>
              <a:rPr lang="en-US" altLang="zh-TW" sz="2800" dirty="0"/>
              <a:t>are very robust to </a:t>
            </a:r>
            <a:r>
              <a:rPr lang="en-US" altLang="zh-TW" sz="2800" dirty="0" smtClean="0"/>
              <a:t>short boundaries.     </a:t>
            </a:r>
            <a:endParaRPr lang="zh-TW" altLang="en-US" sz="2800" dirty="0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065" y="773034"/>
            <a:ext cx="6725299" cy="232112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217182" y="895546"/>
            <a:ext cx="2209622" cy="20757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173507" y="3660813"/>
            <a:ext cx="5040328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TW" sz="2800" dirty="0"/>
              <a:t>1</a:t>
            </a:r>
            <a:r>
              <a:rPr lang="en-US" altLang="zh-TW" sz="2800" dirty="0" smtClean="0"/>
              <a:t>. KLT trajectories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TW" sz="2800" dirty="0"/>
              <a:t>Use HOG, </a:t>
            </a:r>
            <a:r>
              <a:rPr lang="en-US" altLang="zh-TW" sz="2800" dirty="0" smtClean="0"/>
              <a:t>HOF </a:t>
            </a:r>
            <a:r>
              <a:rPr lang="en-US" altLang="zh-TW" sz="2800" dirty="0"/>
              <a:t>and MBH as descriptors.</a:t>
            </a:r>
            <a:endParaRPr lang="en-US" altLang="zh-TW" sz="2800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SIFT trajectories </a:t>
            </a:r>
            <a:r>
              <a:rPr lang="en-US" altLang="zh-TW" sz="2800" dirty="0"/>
              <a:t>are very robust to </a:t>
            </a:r>
            <a:r>
              <a:rPr lang="en-US" altLang="zh-TW" sz="2800" dirty="0" smtClean="0"/>
              <a:t>short boundaries.    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5930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741" y="894908"/>
            <a:ext cx="9119855" cy="473334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6997" y="302132"/>
            <a:ext cx="5927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DT::Compare with trajectories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grpSp>
        <p:nvGrpSpPr>
          <p:cNvPr id="6" name="群組 5"/>
          <p:cNvGrpSpPr/>
          <p:nvPr/>
        </p:nvGrpSpPr>
        <p:grpSpPr>
          <a:xfrm>
            <a:off x="1762812" y="5717457"/>
            <a:ext cx="6253739" cy="436056"/>
            <a:chOff x="448720" y="5120981"/>
            <a:chExt cx="6857054" cy="47812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720" y="5128636"/>
              <a:ext cx="4665595" cy="43200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4"/>
            <a:srcRect r="79897"/>
            <a:stretch/>
          </p:blipFill>
          <p:spPr>
            <a:xfrm>
              <a:off x="5001864" y="5120981"/>
              <a:ext cx="2303910" cy="478124"/>
            </a:xfrm>
            <a:prstGeom prst="rect">
              <a:avLst/>
            </a:prstGeom>
          </p:spPr>
        </p:pic>
      </p:grp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20011" t="-1885" r="-46"/>
          <a:stretch/>
        </p:blipFill>
        <p:spPr>
          <a:xfrm>
            <a:off x="1835276" y="6167477"/>
            <a:ext cx="8365261" cy="44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2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916" y="589698"/>
            <a:ext cx="4985212" cy="607259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76997" y="302132"/>
            <a:ext cx="822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IDT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9" name="矩形 8"/>
          <p:cNvSpPr/>
          <p:nvPr/>
        </p:nvSpPr>
        <p:spPr>
          <a:xfrm>
            <a:off x="869137" y="1161010"/>
            <a:ext cx="56557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First row: images of two consecutive frames </a:t>
            </a:r>
            <a:r>
              <a:rPr lang="en-US" altLang="zh-TW" sz="2000" dirty="0" smtClean="0"/>
              <a:t>overlaid</a:t>
            </a:r>
            <a:endParaRPr lang="zh-TW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869137" y="2490190"/>
            <a:ext cx="53492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second row: </a:t>
            </a:r>
            <a:r>
              <a:rPr lang="en-US" altLang="zh-TW" sz="2000" dirty="0">
                <a:hlinkClick r:id="rId3" action="ppaction://hlinkfile"/>
              </a:rPr>
              <a:t>optical flow </a:t>
            </a:r>
            <a:r>
              <a:rPr lang="en-US" altLang="zh-TW" sz="2000" dirty="0" smtClean="0">
                <a:hlinkClick r:id="rId3" action="ppaction://hlinkfile"/>
              </a:rPr>
              <a:t>between </a:t>
            </a:r>
            <a:r>
              <a:rPr lang="en-US" altLang="zh-TW" sz="2000" dirty="0">
                <a:hlinkClick r:id="rId3" action="ppaction://hlinkfile"/>
              </a:rPr>
              <a:t>the two </a:t>
            </a:r>
            <a:r>
              <a:rPr lang="en-US" altLang="zh-TW" sz="2000" dirty="0" smtClean="0">
                <a:hlinkClick r:id="rId3" action="ppaction://hlinkfile"/>
              </a:rPr>
              <a:t>frames</a:t>
            </a:r>
            <a:endParaRPr lang="zh-TW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869137" y="410676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2000" dirty="0"/>
              <a:t>third </a:t>
            </a:r>
            <a:r>
              <a:rPr lang="en-US" altLang="zh-TW" sz="2000" dirty="0" smtClean="0"/>
              <a:t>row: optical </a:t>
            </a:r>
            <a:r>
              <a:rPr lang="en-US" altLang="zh-TW" sz="2000" dirty="0"/>
              <a:t>flow after removing camera motion</a:t>
            </a:r>
            <a:endParaRPr lang="zh-TW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869137" y="5699476"/>
            <a:ext cx="56557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last row: </a:t>
            </a:r>
            <a:r>
              <a:rPr lang="en-US" altLang="zh-TW" sz="2000" dirty="0" smtClean="0"/>
              <a:t>trajectories removed </a:t>
            </a:r>
            <a:r>
              <a:rPr lang="en-US" altLang="zh-TW" sz="2000" dirty="0"/>
              <a:t>due to camera motion in white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6820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6997" y="302132"/>
            <a:ext cx="8701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IDT  -How to Improved::Replace Spatial Flow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7899661" y="1312503"/>
            <a:ext cx="42406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/>
              <a:t>Removing inconsistent matches due to humans</a:t>
            </a:r>
            <a:endParaRPr lang="zh-TW" altLang="en-US" sz="2000" b="1" dirty="0"/>
          </a:p>
        </p:txBody>
      </p:sp>
      <p:sp>
        <p:nvSpPr>
          <p:cNvPr id="4" name="矩形 3"/>
          <p:cNvSpPr/>
          <p:nvPr/>
        </p:nvSpPr>
        <p:spPr>
          <a:xfrm>
            <a:off x="4821254" y="5954999"/>
            <a:ext cx="3078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2000" b="1" dirty="0"/>
              <a:t>Camera motion estimation</a:t>
            </a:r>
            <a:endParaRPr lang="zh-TW" altLang="en-US" sz="2000" b="1" dirty="0"/>
          </a:p>
        </p:txBody>
      </p:sp>
      <p:sp>
        <p:nvSpPr>
          <p:cNvPr id="6" name="矩形 5"/>
          <p:cNvSpPr/>
          <p:nvPr/>
        </p:nvSpPr>
        <p:spPr>
          <a:xfrm>
            <a:off x="7899661" y="2215299"/>
            <a:ext cx="3769328" cy="129147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Human Detecter</a:t>
            </a:r>
          </a:p>
          <a:p>
            <a:pPr algn="ctr"/>
            <a:r>
              <a:rPr lang="en-US" altLang="zh-TW" dirty="0" smtClean="0"/>
              <a:t>(</a:t>
            </a:r>
            <a:r>
              <a:rPr lang="en-US" altLang="zh-TW" dirty="0" smtClean="0">
                <a:hlinkClick r:id="rId2" action="ppaction://hlinkfile"/>
              </a:rPr>
              <a:t>link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899661" y="3815499"/>
            <a:ext cx="3769328" cy="258530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097624" y="3978111"/>
            <a:ext cx="1573579" cy="91561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Optical flow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883306" y="3978110"/>
            <a:ext cx="1573579" cy="91561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SURF flow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770944" y="5189454"/>
            <a:ext cx="2026762" cy="91561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hlinkClick r:id="rId3" action="ppaction://hlinkfile"/>
              </a:rPr>
              <a:t>RANSAC</a:t>
            </a:r>
            <a:endParaRPr lang="zh-TW" altLang="en-US" dirty="0"/>
          </a:p>
        </p:txBody>
      </p:sp>
      <p:sp>
        <p:nvSpPr>
          <p:cNvPr id="8" name="向下箭號 7"/>
          <p:cNvSpPr/>
          <p:nvPr/>
        </p:nvSpPr>
        <p:spPr>
          <a:xfrm>
            <a:off x="9619007" y="3380744"/>
            <a:ext cx="330636" cy="547787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下箭號 15"/>
          <p:cNvSpPr/>
          <p:nvPr/>
        </p:nvSpPr>
        <p:spPr>
          <a:xfrm>
            <a:off x="9288371" y="4854866"/>
            <a:ext cx="330636" cy="385172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>
            <a:off x="9971116" y="4849002"/>
            <a:ext cx="330636" cy="385172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下箭號 17"/>
          <p:cNvSpPr/>
          <p:nvPr/>
        </p:nvSpPr>
        <p:spPr>
          <a:xfrm>
            <a:off x="9552670" y="6324356"/>
            <a:ext cx="330636" cy="385172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61" y="1298453"/>
            <a:ext cx="6725299" cy="23211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1880361" y="1305728"/>
            <a:ext cx="3137624" cy="2313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7810744" y="2124388"/>
            <a:ext cx="3986034" cy="46534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左-右雙向箭號 9"/>
          <p:cNvSpPr/>
          <p:nvPr/>
        </p:nvSpPr>
        <p:spPr>
          <a:xfrm rot="1319394">
            <a:off x="5298150" y="4198715"/>
            <a:ext cx="2290713" cy="422997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28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6997" y="302132"/>
            <a:ext cx="822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IDT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20399"/>
          <a:stretch/>
        </p:blipFill>
        <p:spPr>
          <a:xfrm>
            <a:off x="476997" y="1515063"/>
            <a:ext cx="7985126" cy="435783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8514276" y="1777465"/>
            <a:ext cx="3433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Red:  dense optical flow</a:t>
            </a:r>
            <a:endParaRPr lang="en-US" altLang="zh-TW" sz="2000" b="1" dirty="0" smtClean="0">
              <a:solidFill>
                <a:srgbClr val="FF0000"/>
              </a:solidFill>
            </a:endParaRPr>
          </a:p>
          <a:p>
            <a:r>
              <a:rPr lang="en-US" altLang="zh-TW" sz="2000" b="1" dirty="0">
                <a:solidFill>
                  <a:schemeClr val="accent6">
                    <a:lumMod val="50000"/>
                  </a:schemeClr>
                </a:solidFill>
              </a:rPr>
              <a:t>Green: correspond to SURF </a:t>
            </a:r>
            <a:r>
              <a:rPr lang="en-US" altLang="zh-TW" sz="2000" b="1" dirty="0" smtClean="0">
                <a:solidFill>
                  <a:schemeClr val="accent6">
                    <a:lumMod val="50000"/>
                  </a:schemeClr>
                </a:solidFill>
              </a:rPr>
              <a:t>descriptor matches</a:t>
            </a:r>
            <a:endParaRPr lang="zh-TW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473279" y="2162576"/>
            <a:ext cx="9454447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b="1" dirty="0" smtClean="0"/>
              <a:t>Part1.</a:t>
            </a:r>
          </a:p>
          <a:p>
            <a:pPr algn="ctr"/>
            <a:r>
              <a:rPr lang="en-US" altLang="zh-TW" sz="6000" b="1" dirty="0"/>
              <a:t>A</a:t>
            </a:r>
            <a:r>
              <a:rPr lang="en-US" altLang="zh-TW" sz="6000" b="1" dirty="0" smtClean="0"/>
              <a:t>ction Recognition Research </a:t>
            </a:r>
          </a:p>
        </p:txBody>
      </p:sp>
    </p:spTree>
    <p:extLst>
      <p:ext uri="{BB962C8B-B14F-4D97-AF65-F5344CB8AC3E}">
        <p14:creationId xmlns:p14="http://schemas.microsoft.com/office/powerpoint/2010/main" val="22506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476997" y="302132"/>
            <a:ext cx="80922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IDT  -How to Improved::Use </a:t>
            </a:r>
            <a:r>
              <a:rPr lang="en-US" altLang="zh-TW" sz="3600" b="1" dirty="0" smtClean="0">
                <a:hlinkClick r:id="rId2" action="ppaction://hlinkfile"/>
              </a:rPr>
              <a:t>Fisher Vector</a:t>
            </a:r>
            <a:endParaRPr lang="en-US" altLang="zh-TW" sz="3600" b="1" dirty="0" smtClean="0"/>
          </a:p>
          <a:p>
            <a:r>
              <a:rPr lang="en-US" altLang="zh-TW" sz="3600" dirty="0" smtClean="0"/>
              <a:t>(replace bag of features encode)</a:t>
            </a:r>
            <a:endParaRPr lang="en-US" altLang="zh-TW" sz="3600" b="1" dirty="0" smtClean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1250676" y="2497979"/>
            <a:ext cx="4678784" cy="2005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altLang="zh-TW" sz="3200" b="1" dirty="0" smtClean="0"/>
              <a:t>Fisher Vector: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TW" sz="2800" dirty="0" smtClean="0"/>
              <a:t>base on GMM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TW" sz="2800" dirty="0"/>
              <a:t>Use </a:t>
            </a:r>
            <a:r>
              <a:rPr lang="en-US" altLang="zh-TW" sz="2800" dirty="0" smtClean="0"/>
              <a:t>Partial differential to define vector(3 kinds)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8374319" y="3429000"/>
            <a:ext cx="3214541" cy="107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entire datasets to Get GMM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6767049" y="4711094"/>
            <a:ext cx="3214541" cy="107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Use this GMM to get FV encode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767050" y="2146906"/>
            <a:ext cx="3214541" cy="107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Choose K for GMM</a:t>
            </a:r>
          </a:p>
          <a:p>
            <a:pPr algn="ctr"/>
            <a:r>
              <a:rPr lang="en-US" altLang="zh-TW" dirty="0" smtClean="0"/>
              <a:t>(k = 256 in IDT case)</a:t>
            </a:r>
            <a:endParaRPr lang="zh-TW" altLang="en-US" dirty="0"/>
          </a:p>
        </p:txBody>
      </p:sp>
      <p:sp>
        <p:nvSpPr>
          <p:cNvPr id="14" name="向下箭號 13"/>
          <p:cNvSpPr/>
          <p:nvPr/>
        </p:nvSpPr>
        <p:spPr>
          <a:xfrm>
            <a:off x="9304256" y="3070757"/>
            <a:ext cx="433633" cy="50904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下箭號 25"/>
          <p:cNvSpPr/>
          <p:nvPr/>
        </p:nvSpPr>
        <p:spPr>
          <a:xfrm>
            <a:off x="9304255" y="4375177"/>
            <a:ext cx="433633" cy="50904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559080" y="6409059"/>
            <a:ext cx="5490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3"/>
              </a:rPr>
              <a:t>https://blog.csdn.net/wzmsltw/article/details/52040010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441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2572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>
                <a:hlinkClick r:id="rId3" action="ppaction://hlinkfile"/>
              </a:rPr>
              <a:t>Optical Flow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610" y="1623760"/>
            <a:ext cx="10602805" cy="36104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85914" y="5768891"/>
            <a:ext cx="67231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Important </a:t>
            </a:r>
            <a:r>
              <a:rPr lang="en-US" altLang="zh-TW" sz="3200" dirty="0"/>
              <a:t>Problem : aperture problem 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49357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3070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Bag of features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2" name="向右箭號 1"/>
          <p:cNvSpPr/>
          <p:nvPr/>
        </p:nvSpPr>
        <p:spPr>
          <a:xfrm>
            <a:off x="2824013" y="3172043"/>
            <a:ext cx="688157" cy="423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1935504" y="3172043"/>
            <a:ext cx="84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Images</a:t>
            </a:r>
          </a:p>
        </p:txBody>
      </p:sp>
      <p:sp>
        <p:nvSpPr>
          <p:cNvPr id="5" name="矩形 4"/>
          <p:cNvSpPr/>
          <p:nvPr/>
        </p:nvSpPr>
        <p:spPr>
          <a:xfrm>
            <a:off x="3765417" y="1989056"/>
            <a:ext cx="1838227" cy="314855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Get feature of image</a:t>
            </a:r>
          </a:p>
          <a:p>
            <a:pPr algn="ctr"/>
            <a:r>
              <a:rPr lang="en-US" altLang="zh-TW" dirty="0" smtClean="0"/>
              <a:t>(SIFT, SURF, etc.)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802420" y="1989056"/>
            <a:ext cx="1838227" cy="31485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Cluster to build </a:t>
            </a:r>
          </a:p>
          <a:p>
            <a:pPr algn="ctr"/>
            <a:r>
              <a:rPr lang="en-US" altLang="zh-TW" dirty="0" smtClean="0"/>
              <a:t>bag of features</a:t>
            </a:r>
            <a:endParaRPr lang="zh-TW" altLang="en-US" dirty="0"/>
          </a:p>
        </p:txBody>
      </p:sp>
      <p:sp>
        <p:nvSpPr>
          <p:cNvPr id="9" name="向右箭號 8"/>
          <p:cNvSpPr/>
          <p:nvPr/>
        </p:nvSpPr>
        <p:spPr>
          <a:xfrm>
            <a:off x="5856891" y="3145315"/>
            <a:ext cx="688157" cy="423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532646" y="6033234"/>
            <a:ext cx="30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Similar to bag of words</a:t>
            </a:r>
          </a:p>
        </p:txBody>
      </p:sp>
    </p:spTree>
    <p:extLst>
      <p:ext uri="{BB962C8B-B14F-4D97-AF65-F5344CB8AC3E}">
        <p14:creationId xmlns:p14="http://schemas.microsoft.com/office/powerpoint/2010/main" val="13435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3562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FV (Fisher Vector)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17" y="2752850"/>
            <a:ext cx="4360954" cy="12946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17" y="3938087"/>
            <a:ext cx="3818197" cy="12860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636" y="1576247"/>
            <a:ext cx="4128373" cy="12423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86258" y="1187881"/>
            <a:ext cx="2169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Gaussian distribution</a:t>
            </a:r>
            <a:endParaRPr lang="zh-TW" altLang="en-US" dirty="0"/>
          </a:p>
        </p:txBody>
      </p:sp>
      <p:sp>
        <p:nvSpPr>
          <p:cNvPr id="7" name="向下箭號 6"/>
          <p:cNvSpPr/>
          <p:nvPr/>
        </p:nvSpPr>
        <p:spPr>
          <a:xfrm rot="3023722">
            <a:off x="4258727" y="1366613"/>
            <a:ext cx="151850" cy="90686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663" y="1414764"/>
            <a:ext cx="4576279" cy="118740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276" y="3647127"/>
            <a:ext cx="5811192" cy="3039701"/>
          </a:xfrm>
          <a:prstGeom prst="rect">
            <a:avLst/>
          </a:prstGeom>
        </p:spPr>
      </p:pic>
      <p:sp>
        <p:nvSpPr>
          <p:cNvPr id="10" name="右彎箭號 9"/>
          <p:cNvSpPr/>
          <p:nvPr/>
        </p:nvSpPr>
        <p:spPr>
          <a:xfrm flipV="1">
            <a:off x="4159578" y="5166978"/>
            <a:ext cx="1609626" cy="676373"/>
          </a:xfrm>
          <a:prstGeom prst="bentArrow">
            <a:avLst>
              <a:gd name="adj1" fmla="val 16638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上-下雙向箭號 10"/>
          <p:cNvSpPr/>
          <p:nvPr/>
        </p:nvSpPr>
        <p:spPr>
          <a:xfrm rot="19200000">
            <a:off x="8183213" y="1955827"/>
            <a:ext cx="221070" cy="2095405"/>
          </a:xfrm>
          <a:prstGeom prst="up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291515" y="573860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partial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066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3562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FV (Fisher Vector)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78" y="2035624"/>
            <a:ext cx="5811192" cy="303970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578" y="2085610"/>
            <a:ext cx="3696216" cy="3096057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5910606" y="3224360"/>
            <a:ext cx="1159497" cy="4092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框架 13"/>
          <p:cNvSpPr/>
          <p:nvPr/>
        </p:nvSpPr>
        <p:spPr>
          <a:xfrm>
            <a:off x="7362333" y="1870543"/>
            <a:ext cx="4242062" cy="3526190"/>
          </a:xfrm>
          <a:prstGeom prst="frame">
            <a:avLst>
              <a:gd name="adj1" fmla="val 25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0764531" y="1424079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Fisher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967079" y="3710770"/>
            <a:ext cx="11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normalize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049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7132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Some Method of Action Recognition</a:t>
            </a:r>
            <a:endParaRPr lang="zh-TW" altLang="en-US" sz="3600" b="1" dirty="0"/>
          </a:p>
        </p:txBody>
      </p:sp>
      <p:sp>
        <p:nvSpPr>
          <p:cNvPr id="6" name="矩形 5"/>
          <p:cNvSpPr/>
          <p:nvPr/>
        </p:nvSpPr>
        <p:spPr>
          <a:xfrm>
            <a:off x="779501" y="2187105"/>
            <a:ext cx="4844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A typical action recognition flowchart</a:t>
            </a:r>
            <a:endParaRPr lang="zh-TW" altLang="en-US" sz="2400" dirty="0"/>
          </a:p>
        </p:txBody>
      </p:sp>
      <p:grpSp>
        <p:nvGrpSpPr>
          <p:cNvPr id="19" name="群組 18"/>
          <p:cNvGrpSpPr/>
          <p:nvPr/>
        </p:nvGrpSpPr>
        <p:grpSpPr>
          <a:xfrm>
            <a:off x="273722" y="3098295"/>
            <a:ext cx="5697300" cy="1870649"/>
            <a:chOff x="273722" y="3098295"/>
            <a:chExt cx="5697300" cy="1870649"/>
          </a:xfrm>
        </p:grpSpPr>
        <p:sp>
          <p:nvSpPr>
            <p:cNvPr id="7" name="矩形 6"/>
            <p:cNvSpPr/>
            <p:nvPr/>
          </p:nvSpPr>
          <p:spPr>
            <a:xfrm>
              <a:off x="755271" y="3098295"/>
              <a:ext cx="2191141" cy="1850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solidFill>
                    <a:sysClr val="windowText" lastClr="000000"/>
                  </a:solidFill>
                </a:rPr>
                <a:t>action representation</a:t>
              </a:r>
              <a:endParaRPr lang="zh-TW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665902" y="3118191"/>
              <a:ext cx="1829721" cy="18507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>
                  <a:solidFill>
                    <a:schemeClr val="tx1"/>
                  </a:solidFill>
                </a:rPr>
                <a:t>action</a:t>
              </a:r>
            </a:p>
            <a:p>
              <a:pPr algn="ctr"/>
              <a:r>
                <a:rPr lang="en-US" altLang="zh-TW" sz="2400">
                  <a:solidFill>
                    <a:schemeClr val="tx1"/>
                  </a:solidFill>
                </a:rPr>
                <a:t>classification</a:t>
              </a:r>
              <a:endParaRPr lang="zh-TW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3022235" y="3750325"/>
              <a:ext cx="567844" cy="3575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 rot="16200000">
              <a:off x="118391" y="3798610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input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 rot="16200000">
              <a:off x="5373422" y="3858901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output</a:t>
              </a:r>
              <a:endParaRPr lang="zh-TW" altLang="en-US" dirty="0"/>
            </a:p>
          </p:txBody>
        </p:sp>
      </p:grpSp>
      <p:sp>
        <p:nvSpPr>
          <p:cNvPr id="15" name="矩形 14"/>
          <p:cNvSpPr/>
          <p:nvPr/>
        </p:nvSpPr>
        <p:spPr>
          <a:xfrm>
            <a:off x="6633922" y="2187105"/>
            <a:ext cx="429297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/>
              <a:t>Direct </a:t>
            </a:r>
            <a:r>
              <a:rPr lang="en-US" altLang="zh-TW" sz="2400" dirty="0" smtClean="0"/>
              <a:t>Classification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/>
              <a:t>Sequential </a:t>
            </a:r>
            <a:r>
              <a:rPr lang="en-US" altLang="zh-TW" sz="2400" dirty="0" smtClean="0"/>
              <a:t>Approaches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/>
              <a:t>Space-time </a:t>
            </a:r>
            <a:r>
              <a:rPr lang="en-US" altLang="zh-TW" sz="2400" dirty="0" smtClean="0"/>
              <a:t>Approaches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/>
              <a:t>Part-based </a:t>
            </a:r>
            <a:r>
              <a:rPr lang="en-US" altLang="zh-TW" sz="2400" dirty="0" smtClean="0"/>
              <a:t>Approaches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/>
              <a:t>Manifold Learning </a:t>
            </a:r>
            <a:r>
              <a:rPr lang="en-US" altLang="zh-TW" sz="2400" dirty="0" smtClean="0"/>
              <a:t>Approaches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/>
              <a:t>Mid-Level Feature </a:t>
            </a:r>
            <a:r>
              <a:rPr lang="en-US" altLang="zh-TW" sz="2400" dirty="0" smtClean="0"/>
              <a:t>Approaches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3317328" y="2926390"/>
            <a:ext cx="2526867" cy="219456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53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491416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typical action </a:t>
            </a:r>
            <a:r>
              <a:rPr lang="en-US" altLang="zh-TW" sz="3600" dirty="0" smtClean="0"/>
              <a:t>recognition</a:t>
            </a:r>
          </a:p>
          <a:p>
            <a:r>
              <a:rPr lang="en-US" altLang="zh-TW" sz="3200" b="1" dirty="0" smtClean="0"/>
              <a:t>- </a:t>
            </a:r>
            <a:r>
              <a:rPr lang="en-US" altLang="zh-TW" sz="3200" dirty="0" smtClean="0"/>
              <a:t>action classification</a:t>
            </a:r>
            <a:endParaRPr lang="zh-TW" altLang="en-US" sz="3200" i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1" y="987228"/>
            <a:ext cx="2567511" cy="8316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371150" y="902169"/>
            <a:ext cx="1117673" cy="1001732"/>
          </a:xfrm>
          <a:prstGeom prst="rect">
            <a:avLst/>
          </a:prstGeom>
          <a:solidFill>
            <a:srgbClr val="EE4242">
              <a:alpha val="25098"/>
            </a:srgb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60928" y="1850401"/>
            <a:ext cx="52948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2800" dirty="0" smtClean="0">
                <a:solidFill>
                  <a:prstClr val="black"/>
                </a:solidFill>
              </a:rPr>
              <a:t>Direct Classification: </a:t>
            </a:r>
          </a:p>
          <a:p>
            <a:r>
              <a:rPr lang="en-US" altLang="zh-TW" sz="2800" dirty="0" smtClean="0">
                <a:solidFill>
                  <a:prstClr val="black"/>
                </a:solidFill>
              </a:rPr>
              <a:t>Use </a:t>
            </a:r>
            <a:r>
              <a:rPr lang="en-US" altLang="zh-TW" sz="2800" u="sng" dirty="0" smtClean="0">
                <a:solidFill>
                  <a:srgbClr val="FF0000"/>
                </a:solidFill>
              </a:rPr>
              <a:t>SVM</a:t>
            </a:r>
            <a:r>
              <a:rPr lang="en-US" altLang="zh-TW" sz="2800" dirty="0" smtClean="0"/>
              <a:t>,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u="sng" dirty="0" smtClean="0">
                <a:solidFill>
                  <a:srgbClr val="FF0000"/>
                </a:solidFill>
              </a:rPr>
              <a:t>KNN</a:t>
            </a:r>
            <a:r>
              <a:rPr lang="en-US" altLang="zh-TW" sz="2800" dirty="0" smtClean="0"/>
              <a:t>, etc. as Classifier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38" y="2858008"/>
            <a:ext cx="8145012" cy="372479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03" y="3692435"/>
            <a:ext cx="1600726" cy="361870"/>
          </a:xfrm>
          <a:prstGeom prst="rect">
            <a:avLst/>
          </a:prstGeom>
        </p:spPr>
      </p:pic>
      <p:sp>
        <p:nvSpPr>
          <p:cNvPr id="8" name="矩形 7">
            <a:hlinkClick r:id="rId5"/>
          </p:cNvPr>
          <p:cNvSpPr/>
          <p:nvPr/>
        </p:nvSpPr>
        <p:spPr>
          <a:xfrm>
            <a:off x="5488131" y="3692435"/>
            <a:ext cx="1567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u="sng" dirty="0" smtClean="0">
                <a:solidFill>
                  <a:srgbClr val="0000FF"/>
                </a:solidFill>
              </a:rPr>
              <a:t>Bag of words</a:t>
            </a:r>
            <a:endParaRPr lang="zh-TW" altLang="en-US" sz="2000" b="1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89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491416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typical action </a:t>
            </a:r>
            <a:r>
              <a:rPr lang="en-US" altLang="zh-TW" sz="3600" dirty="0" smtClean="0"/>
              <a:t>recognition</a:t>
            </a:r>
          </a:p>
          <a:p>
            <a:r>
              <a:rPr lang="en-US" altLang="zh-TW" sz="3200" b="1" dirty="0" smtClean="0"/>
              <a:t>- </a:t>
            </a:r>
            <a:r>
              <a:rPr lang="en-US" altLang="zh-TW" sz="3200" dirty="0" smtClean="0"/>
              <a:t>action classification</a:t>
            </a:r>
            <a:endParaRPr lang="zh-TW" altLang="en-US" sz="3200" i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1" y="987228"/>
            <a:ext cx="2567511" cy="8316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371150" y="902169"/>
            <a:ext cx="1117673" cy="1001732"/>
          </a:xfrm>
          <a:prstGeom prst="rect">
            <a:avLst/>
          </a:prstGeom>
          <a:solidFill>
            <a:srgbClr val="EE4242">
              <a:alpha val="25098"/>
            </a:srgb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60927" y="1850401"/>
            <a:ext cx="996080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TW" sz="2800" dirty="0">
                <a:solidFill>
                  <a:prstClr val="black"/>
                </a:solidFill>
              </a:rPr>
              <a:t>Sequential Approaches</a:t>
            </a:r>
            <a:r>
              <a:rPr lang="en-US" altLang="zh-TW" sz="2800" dirty="0" smtClean="0">
                <a:solidFill>
                  <a:prstClr val="black"/>
                </a:solidFill>
              </a:rPr>
              <a:t>:</a:t>
            </a:r>
            <a:r>
              <a:rPr lang="zh-TW" altLang="en-US" sz="2800" dirty="0" smtClean="0">
                <a:solidFill>
                  <a:prstClr val="black"/>
                </a:solidFill>
              </a:rPr>
              <a:t> </a:t>
            </a:r>
            <a:endParaRPr lang="en-US" altLang="zh-TW" sz="2800" dirty="0" smtClean="0">
              <a:solidFill>
                <a:prstClr val="black"/>
              </a:solidFill>
            </a:endParaRPr>
          </a:p>
          <a:p>
            <a:r>
              <a:rPr lang="en-US" altLang="zh-TW" sz="2800" dirty="0">
                <a:solidFill>
                  <a:prstClr val="black"/>
                </a:solidFill>
              </a:rPr>
              <a:t>U</a:t>
            </a:r>
            <a:r>
              <a:rPr lang="en-US" altLang="zh-TW" sz="2800" dirty="0" smtClean="0">
                <a:solidFill>
                  <a:prstClr val="black"/>
                </a:solidFill>
              </a:rPr>
              <a:t>sing sequential</a:t>
            </a:r>
            <a:r>
              <a:rPr lang="zh-TW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TW" sz="2800" dirty="0" smtClean="0">
                <a:solidFill>
                  <a:prstClr val="black"/>
                </a:solidFill>
              </a:rPr>
              <a:t>state models, Ex. </a:t>
            </a:r>
            <a:r>
              <a:rPr lang="en-US" altLang="zh-TW" sz="2800" u="sng" dirty="0">
                <a:solidFill>
                  <a:srgbClr val="FF0000"/>
                </a:solidFill>
              </a:rPr>
              <a:t>hidden Markov models (</a:t>
            </a:r>
            <a:r>
              <a:rPr lang="en-US" altLang="zh-TW" sz="2800" u="sng" dirty="0">
                <a:solidFill>
                  <a:srgbClr val="FF0000"/>
                </a:solidFill>
                <a:hlinkClick r:id="rId3"/>
              </a:rPr>
              <a:t>HMMs</a:t>
            </a:r>
            <a:r>
              <a:rPr lang="en-US" altLang="zh-TW" sz="2800" u="sng" dirty="0">
                <a:solidFill>
                  <a:srgbClr val="FF0000"/>
                </a:solidFill>
              </a:rPr>
              <a:t>)</a:t>
            </a:r>
            <a:r>
              <a:rPr lang="en-US" altLang="zh-TW" sz="2800" dirty="0" smtClean="0"/>
              <a:t>,</a:t>
            </a:r>
            <a:r>
              <a:rPr lang="en-US" altLang="zh-TW" sz="2800" dirty="0" smtClean="0">
                <a:solidFill>
                  <a:srgbClr val="FF0000"/>
                </a:solidFill>
              </a:rPr>
              <a:t> </a:t>
            </a:r>
            <a:r>
              <a:rPr lang="en-US" altLang="zh-TW" sz="2800" u="sng" dirty="0">
                <a:solidFill>
                  <a:srgbClr val="FF0000"/>
                </a:solidFill>
              </a:rPr>
              <a:t>conditional random fields (</a:t>
            </a:r>
            <a:r>
              <a:rPr lang="en-US" altLang="zh-TW" sz="2800" u="sng" dirty="0">
                <a:solidFill>
                  <a:srgbClr val="FF0000"/>
                </a:solidFill>
                <a:hlinkClick r:id="rId4"/>
              </a:rPr>
              <a:t>CRFs</a:t>
            </a:r>
            <a:r>
              <a:rPr lang="en-US" altLang="zh-TW" sz="2800" u="sng" dirty="0">
                <a:solidFill>
                  <a:srgbClr val="FF0000"/>
                </a:solidFill>
              </a:rPr>
              <a:t>)</a:t>
            </a:r>
            <a:r>
              <a:rPr lang="en-US" altLang="zh-TW" sz="2800" dirty="0"/>
              <a:t>, </a:t>
            </a:r>
            <a:r>
              <a:rPr lang="en-US" altLang="zh-TW" sz="2800" u="sng" dirty="0">
                <a:solidFill>
                  <a:srgbClr val="FF0000"/>
                </a:solidFill>
              </a:rPr>
              <a:t>structured support vector machine (</a:t>
            </a:r>
            <a:r>
              <a:rPr lang="en-US" altLang="zh-TW" sz="2800" u="sng" dirty="0">
                <a:solidFill>
                  <a:srgbClr val="FF0000"/>
                </a:solidFill>
                <a:hlinkClick r:id="rId5" action="ppaction://hlinkfile"/>
              </a:rPr>
              <a:t>SSVM</a:t>
            </a:r>
            <a:r>
              <a:rPr lang="en-US" altLang="zh-TW" sz="2800" u="sng" dirty="0">
                <a:solidFill>
                  <a:srgbClr val="FF0000"/>
                </a:solidFill>
              </a:rPr>
              <a:t>)</a:t>
            </a:r>
            <a:r>
              <a:rPr lang="en-US" altLang="zh-TW" sz="2800" dirty="0" smtClean="0"/>
              <a:t>, etc.</a:t>
            </a:r>
          </a:p>
          <a:p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" b="-1"/>
          <a:stretch/>
        </p:blipFill>
        <p:spPr>
          <a:xfrm>
            <a:off x="7449659" y="3518263"/>
            <a:ext cx="4039164" cy="30097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60927" y="4012876"/>
            <a:ext cx="55891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buFontTx/>
              <a:buAutoNum type="arabicPeriod" startAt="3"/>
            </a:pPr>
            <a:r>
              <a:rPr lang="en-US" altLang="zh-TW" sz="2800" dirty="0"/>
              <a:t>Space-time Approaches</a:t>
            </a:r>
            <a:r>
              <a:rPr lang="en-US" altLang="zh-TW" sz="2800" dirty="0">
                <a:solidFill>
                  <a:schemeClr val="bg2">
                    <a:lumMod val="75000"/>
                  </a:schemeClr>
                </a:solidFill>
              </a:rPr>
              <a:t>: D</a:t>
            </a:r>
            <a:r>
              <a:rPr lang="en-US" altLang="zh-TW" sz="2800" dirty="0" smtClean="0">
                <a:solidFill>
                  <a:schemeClr val="bg2">
                    <a:lumMod val="75000"/>
                  </a:schemeClr>
                </a:solidFill>
              </a:rPr>
              <a:t>escribed </a:t>
            </a:r>
            <a:r>
              <a:rPr lang="en-US" altLang="zh-TW" sz="2800" dirty="0">
                <a:solidFill>
                  <a:schemeClr val="bg2">
                    <a:lumMod val="75000"/>
                  </a:schemeClr>
                </a:solidFill>
              </a:rPr>
              <a:t>by a Directional Pyramid Co-occurrence Matrix (DPCM) or Graph.</a:t>
            </a:r>
            <a:r>
              <a:rPr lang="en-US" altLang="zh-TW" sz="2800" dirty="0">
                <a:solidFill>
                  <a:prstClr val="black"/>
                </a:solidFill>
              </a:rPr>
              <a:t> (</a:t>
            </a:r>
            <a:r>
              <a:rPr lang="en-US" altLang="zh-TW" sz="2800" dirty="0">
                <a:solidFill>
                  <a:srgbClr val="FF0000"/>
                </a:solidFill>
              </a:rPr>
              <a:t>this method limited to small datasets</a:t>
            </a:r>
            <a:r>
              <a:rPr lang="en-US" altLang="zh-TW" sz="28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" name="矩形 3"/>
          <p:cNvSpPr/>
          <p:nvPr/>
        </p:nvSpPr>
        <p:spPr>
          <a:xfrm>
            <a:off x="7889417" y="6343333"/>
            <a:ext cx="3159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HMMs                       Source: wiki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5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106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hlinkClick r:id="rId2" action="ppaction://hlinkfile"/>
              </a:rPr>
              <a:t>CRFs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68" y="1873719"/>
            <a:ext cx="1022175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491416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typical action </a:t>
            </a:r>
            <a:r>
              <a:rPr lang="en-US" altLang="zh-TW" sz="3600" dirty="0" smtClean="0"/>
              <a:t>recognition</a:t>
            </a:r>
          </a:p>
          <a:p>
            <a:r>
              <a:rPr lang="en-US" altLang="zh-TW" sz="3200" b="1" dirty="0" smtClean="0"/>
              <a:t>- </a:t>
            </a:r>
            <a:r>
              <a:rPr lang="en-US" altLang="zh-TW" sz="3200" dirty="0" smtClean="0"/>
              <a:t>action classification</a:t>
            </a:r>
            <a:endParaRPr lang="zh-TW" altLang="en-US" sz="3200" i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1" y="987228"/>
            <a:ext cx="2567511" cy="8316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371150" y="902169"/>
            <a:ext cx="1117673" cy="1001732"/>
          </a:xfrm>
          <a:prstGeom prst="rect">
            <a:avLst/>
          </a:prstGeom>
          <a:solidFill>
            <a:srgbClr val="EE4242">
              <a:alpha val="25098"/>
            </a:srgb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60927" y="1850401"/>
            <a:ext cx="83671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altLang="zh-TW" sz="2800" dirty="0">
                <a:solidFill>
                  <a:prstClr val="black"/>
                </a:solidFill>
              </a:rPr>
              <a:t>Part-based Approaches</a:t>
            </a:r>
            <a:r>
              <a:rPr lang="en-US" altLang="zh-TW" sz="28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altLang="zh-TW" sz="2800" dirty="0" smtClean="0">
                <a:solidFill>
                  <a:prstClr val="black"/>
                </a:solidFill>
              </a:rPr>
              <a:t>Base on “</a:t>
            </a:r>
            <a:r>
              <a:rPr lang="en-US" altLang="zh-TW" sz="2800" dirty="0" smtClean="0">
                <a:solidFill>
                  <a:prstClr val="black"/>
                </a:solidFill>
                <a:hlinkClick r:id="rId4" action="ppaction://hlinkfile"/>
              </a:rPr>
              <a:t>A </a:t>
            </a:r>
            <a:r>
              <a:rPr lang="en-US" altLang="zh-TW" sz="2800" dirty="0">
                <a:solidFill>
                  <a:prstClr val="black"/>
                </a:solidFill>
                <a:hlinkClick r:id="rId4" action="ppaction://hlinkfile"/>
              </a:rPr>
              <a:t>Hierarchical Model of Shape and Appearance for Human Action Classification</a:t>
            </a:r>
            <a:r>
              <a:rPr lang="en-US" altLang="zh-TW" sz="2800" dirty="0">
                <a:solidFill>
                  <a:prstClr val="black"/>
                </a:solidFill>
              </a:rPr>
              <a:t>” Juan Carlos </a:t>
            </a:r>
            <a:r>
              <a:rPr lang="en-US" altLang="zh-TW" sz="2800" dirty="0" err="1" smtClean="0">
                <a:solidFill>
                  <a:prstClr val="black"/>
                </a:solidFill>
              </a:rPr>
              <a:t>Niebles</a:t>
            </a:r>
            <a:r>
              <a:rPr lang="en-US" altLang="zh-TW" sz="2800" dirty="0">
                <a:solidFill>
                  <a:prstClr val="black"/>
                </a:solidFill>
              </a:rPr>
              <a:t>, Li </a:t>
            </a:r>
            <a:r>
              <a:rPr lang="en-US" altLang="zh-TW" sz="2800" dirty="0" err="1" smtClean="0">
                <a:solidFill>
                  <a:prstClr val="black"/>
                </a:solidFill>
              </a:rPr>
              <a:t>Fei-Fei</a:t>
            </a:r>
            <a:r>
              <a:rPr lang="en-US" altLang="zh-TW" sz="2800" dirty="0">
                <a:solidFill>
                  <a:prstClr val="black"/>
                </a:solidFill>
              </a:rPr>
              <a:t>.</a:t>
            </a:r>
            <a:r>
              <a:rPr lang="en-US" altLang="zh-TW" sz="2800" dirty="0" smtClean="0">
                <a:solidFill>
                  <a:prstClr val="black"/>
                </a:solidFill>
              </a:rPr>
              <a:t> </a:t>
            </a:r>
            <a:r>
              <a:rPr lang="en-US" altLang="zh-TW" sz="2800" dirty="0">
                <a:solidFill>
                  <a:prstClr val="black"/>
                </a:solidFill>
              </a:rPr>
              <a:t>CVPR2007</a:t>
            </a:r>
            <a:r>
              <a:rPr lang="zh-TW" altLang="en-US" sz="2800" dirty="0" smtClean="0">
                <a:solidFill>
                  <a:prstClr val="black"/>
                </a:solidFill>
              </a:rPr>
              <a:t>  </a:t>
            </a:r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grpSp>
        <p:nvGrpSpPr>
          <p:cNvPr id="4" name="群組 3"/>
          <p:cNvGrpSpPr/>
          <p:nvPr/>
        </p:nvGrpSpPr>
        <p:grpSpPr>
          <a:xfrm>
            <a:off x="4556380" y="3315789"/>
            <a:ext cx="7418944" cy="3194960"/>
            <a:chOff x="701926" y="2562734"/>
            <a:chExt cx="9669224" cy="4164041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 rotWithShape="1">
            <a:blip r:embed="rId5"/>
            <a:srcRect b="1801"/>
            <a:stretch/>
          </p:blipFill>
          <p:spPr>
            <a:xfrm>
              <a:off x="701926" y="2562734"/>
              <a:ext cx="9669224" cy="3994522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7041" y="6155195"/>
              <a:ext cx="299405" cy="571580"/>
            </a:xfrm>
            <a:prstGeom prst="rect">
              <a:avLst/>
            </a:prstGeom>
          </p:spPr>
        </p:pic>
      </p:grpSp>
      <p:sp>
        <p:nvSpPr>
          <p:cNvPr id="5" name="矩形 4"/>
          <p:cNvSpPr/>
          <p:nvPr/>
        </p:nvSpPr>
        <p:spPr>
          <a:xfrm>
            <a:off x="862149" y="3860392"/>
            <a:ext cx="40146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Generally speaking</a:t>
            </a:r>
            <a:r>
              <a:rPr lang="en-US" altLang="zh-TW" dirty="0"/>
              <a:t>, there are three popular types of features: </a:t>
            </a:r>
            <a:endParaRPr lang="en-US" altLang="zh-TW" dirty="0" smtClean="0"/>
          </a:p>
          <a:p>
            <a:r>
              <a:rPr lang="en-US" altLang="zh-TW" dirty="0" smtClean="0"/>
              <a:t>1. Static features </a:t>
            </a:r>
            <a:r>
              <a:rPr lang="en-US" altLang="zh-TW" dirty="0"/>
              <a:t>based on edges and limb shapes </a:t>
            </a:r>
            <a:endParaRPr lang="en-US" altLang="zh-TW" dirty="0" smtClean="0"/>
          </a:p>
          <a:p>
            <a:r>
              <a:rPr lang="en-US" altLang="zh-TW" dirty="0" smtClean="0"/>
              <a:t>2. Dynamic </a:t>
            </a:r>
            <a:r>
              <a:rPr lang="en-US" altLang="zh-TW" dirty="0"/>
              <a:t>features based on optical flows </a:t>
            </a:r>
            <a:endParaRPr lang="en-US" altLang="zh-TW" dirty="0" smtClean="0"/>
          </a:p>
          <a:p>
            <a:r>
              <a:rPr lang="en-US" altLang="zh-TW" dirty="0" smtClean="0"/>
              <a:t>3. Spatialtemporal </a:t>
            </a:r>
            <a:r>
              <a:rPr lang="en-US" altLang="zh-TW" dirty="0"/>
              <a:t>features that characterizes a space-time volume of</a:t>
            </a:r>
          </a:p>
          <a:p>
            <a:r>
              <a:rPr lang="en-US" altLang="zh-TW" dirty="0"/>
              <a:t>the </a:t>
            </a:r>
            <a:r>
              <a:rPr lang="en-US" altLang="zh-TW" dirty="0" smtClean="0"/>
              <a:t>data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91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481987" y="1309136"/>
            <a:ext cx="9454447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 smtClean="0">
                <a:solidFill>
                  <a:schemeClr val="bg1">
                    <a:lumMod val="50000"/>
                  </a:schemeClr>
                </a:solidFill>
              </a:rPr>
              <a:t>Part1.</a:t>
            </a:r>
          </a:p>
          <a:p>
            <a:pPr algn="ctr"/>
            <a:r>
              <a:rPr lang="en-US" altLang="zh-TW" sz="60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TW" sz="6000" dirty="0" smtClean="0">
                <a:solidFill>
                  <a:schemeClr val="bg1">
                    <a:lumMod val="50000"/>
                  </a:schemeClr>
                </a:solidFill>
              </a:rPr>
              <a:t>ction Recognition Research 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065819" y="3392488"/>
            <a:ext cx="10286791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b="1" dirty="0" smtClean="0"/>
              <a:t>Section1.</a:t>
            </a:r>
          </a:p>
          <a:p>
            <a:pPr algn="ctr"/>
            <a:r>
              <a:rPr lang="en-US" altLang="zh-TW" sz="6000" b="1" dirty="0" smtClean="0"/>
              <a:t>Overview of Action Recognition</a:t>
            </a:r>
            <a:endParaRPr lang="en-US" altLang="zh-TW" sz="6000" b="1" dirty="0"/>
          </a:p>
        </p:txBody>
      </p:sp>
    </p:spTree>
    <p:extLst>
      <p:ext uri="{BB962C8B-B14F-4D97-AF65-F5344CB8AC3E}">
        <p14:creationId xmlns:p14="http://schemas.microsoft.com/office/powerpoint/2010/main" val="34741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491416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typical action </a:t>
            </a:r>
            <a:r>
              <a:rPr lang="en-US" altLang="zh-TW" sz="3600" dirty="0" smtClean="0"/>
              <a:t>recognition</a:t>
            </a:r>
          </a:p>
          <a:p>
            <a:r>
              <a:rPr lang="en-US" altLang="zh-TW" sz="3200" b="1" dirty="0" smtClean="0"/>
              <a:t>- </a:t>
            </a:r>
            <a:r>
              <a:rPr lang="en-US" altLang="zh-TW" sz="3200" dirty="0" smtClean="0"/>
              <a:t>action classification</a:t>
            </a:r>
            <a:endParaRPr lang="zh-TW" altLang="en-US" sz="3200" i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1" y="987228"/>
            <a:ext cx="2567511" cy="8316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371150" y="902169"/>
            <a:ext cx="1117673" cy="1001732"/>
          </a:xfrm>
          <a:prstGeom prst="rect">
            <a:avLst/>
          </a:prstGeom>
          <a:solidFill>
            <a:srgbClr val="EE4242">
              <a:alpha val="25098"/>
            </a:srgb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60927" y="1850401"/>
            <a:ext cx="83671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altLang="zh-TW" sz="2800" dirty="0">
                <a:solidFill>
                  <a:prstClr val="black"/>
                </a:solidFill>
              </a:rPr>
              <a:t>Manifold Learning </a:t>
            </a:r>
            <a:r>
              <a:rPr lang="en-US" altLang="zh-TW" sz="2800" dirty="0" smtClean="0">
                <a:solidFill>
                  <a:prstClr val="black"/>
                </a:solidFill>
              </a:rPr>
              <a:t>Approaches:</a:t>
            </a:r>
          </a:p>
          <a:p>
            <a:r>
              <a:rPr lang="en-US" altLang="zh-TW" sz="2800" dirty="0">
                <a:solidFill>
                  <a:prstClr val="black"/>
                </a:solidFill>
              </a:rPr>
              <a:t>* heavily rely on clean human </a:t>
            </a:r>
            <a:r>
              <a:rPr lang="en-US" altLang="zh-TW" sz="2800" dirty="0" smtClean="0">
                <a:solidFill>
                  <a:prstClr val="black"/>
                </a:solidFill>
              </a:rPr>
              <a:t>silhouettes.</a:t>
            </a:r>
            <a:endParaRPr lang="en-US" altLang="zh-TW" sz="2800" dirty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2403565" y="3701143"/>
            <a:ext cx="1393372" cy="209005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Get human silhouettes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742713" y="3701141"/>
            <a:ext cx="1393372" cy="209005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PCA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081861" y="3701141"/>
            <a:ext cx="1393372" cy="209005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Build CRF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3917128" y="4532809"/>
            <a:ext cx="705394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>
            <a:off x="6256276" y="4532809"/>
            <a:ext cx="705394" cy="4267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94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491416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typical action </a:t>
            </a:r>
            <a:r>
              <a:rPr lang="en-US" altLang="zh-TW" sz="3600" dirty="0" smtClean="0"/>
              <a:t>recognition</a:t>
            </a:r>
          </a:p>
          <a:p>
            <a:r>
              <a:rPr lang="en-US" altLang="zh-TW" sz="3200" b="1" dirty="0" smtClean="0"/>
              <a:t>- </a:t>
            </a:r>
            <a:r>
              <a:rPr lang="en-US" altLang="zh-TW" sz="3200" dirty="0" smtClean="0"/>
              <a:t>action classification</a:t>
            </a:r>
            <a:endParaRPr lang="zh-TW" altLang="en-US" sz="3200" i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1" y="987228"/>
            <a:ext cx="2567511" cy="8316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371150" y="902169"/>
            <a:ext cx="1117673" cy="1001732"/>
          </a:xfrm>
          <a:prstGeom prst="rect">
            <a:avLst/>
          </a:prstGeom>
          <a:solidFill>
            <a:srgbClr val="EE4242">
              <a:alpha val="25098"/>
            </a:srgb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60927" y="1850401"/>
            <a:ext cx="83671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zh-TW" sz="2800" dirty="0">
                <a:solidFill>
                  <a:prstClr val="black"/>
                </a:solidFill>
              </a:rPr>
              <a:t>Mid-Level Feature Approaches</a:t>
            </a:r>
            <a:r>
              <a:rPr lang="en-US" altLang="zh-TW" sz="2800" dirty="0" smtClean="0">
                <a:solidFill>
                  <a:prstClr val="black"/>
                </a:solidFill>
              </a:rPr>
              <a:t>:</a:t>
            </a:r>
            <a:r>
              <a:rPr lang="en-US" altLang="zh-TW" sz="2800" dirty="0">
                <a:solidFill>
                  <a:prstClr val="black"/>
                </a:solidFill>
              </a:rPr>
              <a:t>(</a:t>
            </a:r>
            <a:r>
              <a:rPr lang="en-US" altLang="zh-TW" sz="2800" dirty="0">
                <a:solidFill>
                  <a:prstClr val="black"/>
                </a:solidFill>
                <a:hlinkClick r:id="rId4" action="ppaction://hlinkfile"/>
              </a:rPr>
              <a:t>link</a:t>
            </a:r>
            <a:r>
              <a:rPr lang="en-US" altLang="zh-TW" sz="2800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zh-TW" sz="2800" dirty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grpSp>
        <p:nvGrpSpPr>
          <p:cNvPr id="4" name="群組 3"/>
          <p:cNvGrpSpPr/>
          <p:nvPr/>
        </p:nvGrpSpPr>
        <p:grpSpPr>
          <a:xfrm>
            <a:off x="4173770" y="2603863"/>
            <a:ext cx="7225749" cy="3749932"/>
            <a:chOff x="2621280" y="2557063"/>
            <a:chExt cx="7312835" cy="416885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1280" y="2557063"/>
              <a:ext cx="7312835" cy="4168855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12065" y="6277335"/>
              <a:ext cx="3890221" cy="297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560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491416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typical action </a:t>
            </a:r>
            <a:r>
              <a:rPr lang="en-US" altLang="zh-TW" sz="3600" dirty="0" smtClean="0"/>
              <a:t>recognition</a:t>
            </a:r>
          </a:p>
          <a:p>
            <a:r>
              <a:rPr lang="en-US" altLang="zh-TW" sz="3200" b="1" dirty="0" smtClean="0"/>
              <a:t>- </a:t>
            </a:r>
            <a:r>
              <a:rPr lang="en-US" altLang="zh-TW" sz="3200" dirty="0" smtClean="0"/>
              <a:t>action classification</a:t>
            </a:r>
            <a:endParaRPr lang="zh-TW" altLang="en-US" sz="3200" i="1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41" y="987228"/>
            <a:ext cx="2567511" cy="83161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0371150" y="902169"/>
            <a:ext cx="1117673" cy="1001732"/>
          </a:xfrm>
          <a:prstGeom prst="rect">
            <a:avLst/>
          </a:prstGeom>
          <a:solidFill>
            <a:srgbClr val="EE4242">
              <a:alpha val="25098"/>
            </a:srgbClr>
          </a:solidFill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760927" y="1850401"/>
            <a:ext cx="83671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altLang="zh-TW" sz="2800" dirty="0">
                <a:solidFill>
                  <a:prstClr val="black"/>
                </a:solidFill>
              </a:rPr>
              <a:t>Mid-Level Feature Approaches</a:t>
            </a:r>
            <a:r>
              <a:rPr lang="en-US" altLang="zh-TW" sz="2800" dirty="0" smtClean="0">
                <a:solidFill>
                  <a:prstClr val="black"/>
                </a:solidFill>
              </a:rPr>
              <a:t>: (</a:t>
            </a:r>
            <a:r>
              <a:rPr lang="en-US" altLang="zh-TW" sz="2800" dirty="0" smtClean="0">
                <a:solidFill>
                  <a:prstClr val="black"/>
                </a:solidFill>
                <a:hlinkClick r:id="rId4" action="ppaction://hlinkfile"/>
              </a:rPr>
              <a:t>link</a:t>
            </a:r>
            <a:r>
              <a:rPr lang="en-US" altLang="zh-TW" sz="2800" dirty="0" smtClean="0">
                <a:solidFill>
                  <a:prstClr val="black"/>
                </a:solidFill>
              </a:rPr>
              <a:t>)</a:t>
            </a:r>
          </a:p>
          <a:p>
            <a:endParaRPr lang="en-US" altLang="zh-TW" sz="2800" dirty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280" y="2662729"/>
            <a:ext cx="8138865" cy="34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7132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Some Method of Action Recognition</a:t>
            </a:r>
            <a:endParaRPr lang="zh-TW" altLang="en-US" sz="3600" b="1" dirty="0"/>
          </a:p>
        </p:txBody>
      </p:sp>
      <p:sp>
        <p:nvSpPr>
          <p:cNvPr id="15" name="矩形 14"/>
          <p:cNvSpPr/>
          <p:nvPr/>
        </p:nvSpPr>
        <p:spPr>
          <a:xfrm>
            <a:off x="7887064" y="2187105"/>
            <a:ext cx="2097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 </a:t>
            </a:r>
            <a:r>
              <a:rPr lang="en-US" altLang="zh-TW" sz="2400" dirty="0"/>
              <a:t>deep networks</a:t>
            </a:r>
            <a:endParaRPr lang="zh-TW" altLang="en-US" sz="2400" dirty="0"/>
          </a:p>
        </p:txBody>
      </p:sp>
      <p:grpSp>
        <p:nvGrpSpPr>
          <p:cNvPr id="20" name="群組 19"/>
          <p:cNvGrpSpPr/>
          <p:nvPr/>
        </p:nvGrpSpPr>
        <p:grpSpPr>
          <a:xfrm>
            <a:off x="6856854" y="3021911"/>
            <a:ext cx="4446267" cy="1850753"/>
            <a:chOff x="6856854" y="3021911"/>
            <a:chExt cx="4446267" cy="1850753"/>
          </a:xfrm>
        </p:grpSpPr>
        <p:sp>
          <p:nvSpPr>
            <p:cNvPr id="16" name="矩形 15"/>
            <p:cNvSpPr/>
            <p:nvPr/>
          </p:nvSpPr>
          <p:spPr>
            <a:xfrm>
              <a:off x="7319353" y="3021911"/>
              <a:ext cx="3566782" cy="185075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>
                  <a:solidFill>
                    <a:sysClr val="windowText" lastClr="000000"/>
                  </a:solidFill>
                </a:rPr>
                <a:t>deep learning model</a:t>
              </a:r>
              <a:endParaRPr lang="zh-TW" alt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 rot="16200000">
              <a:off x="6701523" y="3839005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input</a:t>
              </a:r>
              <a:endParaRPr lang="zh-TW" altLang="en-US" dirty="0"/>
            </a:p>
          </p:txBody>
        </p:sp>
        <p:sp>
          <p:nvSpPr>
            <p:cNvPr id="18" name="文字方塊 17"/>
            <p:cNvSpPr txBox="1"/>
            <p:nvPr/>
          </p:nvSpPr>
          <p:spPr>
            <a:xfrm rot="16200000">
              <a:off x="10705521" y="3839003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output</a:t>
              </a:r>
              <a:endParaRPr lang="zh-TW" altLang="en-US" dirty="0"/>
            </a:p>
          </p:txBody>
        </p:sp>
      </p:grp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22" name="矩形 21"/>
          <p:cNvSpPr/>
          <p:nvPr/>
        </p:nvSpPr>
        <p:spPr>
          <a:xfrm>
            <a:off x="6583280" y="1937631"/>
            <a:ext cx="5038927" cy="34920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1550538" y="2274838"/>
            <a:ext cx="339522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/>
              <a:t>Space-time </a:t>
            </a:r>
            <a:r>
              <a:rPr lang="en-US" altLang="zh-TW" sz="2400" dirty="0" smtClean="0"/>
              <a:t>Networks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 smtClean="0"/>
              <a:t>Multi-Stream Networks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TW" sz="2400" dirty="0"/>
              <a:t>Hybrid </a:t>
            </a:r>
            <a:r>
              <a:rPr lang="en-US" altLang="zh-TW" sz="2400" dirty="0" smtClean="0"/>
              <a:t>Networks</a:t>
            </a:r>
          </a:p>
        </p:txBody>
      </p:sp>
    </p:spTree>
    <p:extLst>
      <p:ext uri="{BB962C8B-B14F-4D97-AF65-F5344CB8AC3E}">
        <p14:creationId xmlns:p14="http://schemas.microsoft.com/office/powerpoint/2010/main" val="36454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1255830" y="1341464"/>
            <a:ext cx="5214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0.  2DConv and 3DConv On Video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325" y="2611715"/>
            <a:ext cx="6282704" cy="37247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17" y="1827672"/>
            <a:ext cx="3934374" cy="21053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1553"/>
          <a:stretch/>
        </p:blipFill>
        <p:spPr>
          <a:xfrm>
            <a:off x="1308323" y="4089589"/>
            <a:ext cx="375136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1255829" y="1341464"/>
            <a:ext cx="105409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TW" sz="2800" dirty="0" smtClean="0">
                <a:solidFill>
                  <a:prstClr val="black"/>
                </a:solidFill>
              </a:rPr>
              <a:t>Space-time Networks :</a:t>
            </a:r>
          </a:p>
          <a:p>
            <a:r>
              <a:rPr lang="en-US" altLang="zh-TW" sz="2800" dirty="0" smtClean="0">
                <a:solidFill>
                  <a:prstClr val="black"/>
                </a:solidFill>
              </a:rPr>
              <a:t>ex</a:t>
            </a:r>
            <a:r>
              <a:rPr lang="en-US" altLang="zh-TW" sz="2800" dirty="0">
                <a:solidFill>
                  <a:prstClr val="black"/>
                </a:solidFill>
              </a:rPr>
              <a:t>. </a:t>
            </a:r>
            <a:r>
              <a:rPr lang="en-US" altLang="zh-TW" sz="2800" dirty="0" smtClean="0">
                <a:solidFill>
                  <a:prstClr val="black"/>
                </a:solidFill>
              </a:rPr>
              <a:t>“3D </a:t>
            </a:r>
            <a:r>
              <a:rPr lang="en-US" altLang="zh-TW" sz="2800" dirty="0">
                <a:solidFill>
                  <a:prstClr val="black"/>
                </a:solidFill>
              </a:rPr>
              <a:t>Convolutional Neural Networks for Human Action </a:t>
            </a:r>
            <a:r>
              <a:rPr lang="en-US" altLang="zh-TW" sz="2800" dirty="0" smtClean="0">
                <a:solidFill>
                  <a:prstClr val="black"/>
                </a:solidFill>
              </a:rPr>
              <a:t>Recognition”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87" y="2635800"/>
            <a:ext cx="10798629" cy="37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609" y="2390195"/>
            <a:ext cx="10022840" cy="3937253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855235" y="1381087"/>
            <a:ext cx="111016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solidFill>
                  <a:prstClr val="black"/>
                </a:solidFill>
              </a:rPr>
              <a:t>2</a:t>
            </a:r>
            <a:r>
              <a:rPr lang="en-US" altLang="zh-TW" sz="2800" dirty="0">
                <a:solidFill>
                  <a:prstClr val="black"/>
                </a:solidFill>
              </a:rPr>
              <a:t>. Multi-Stream </a:t>
            </a:r>
            <a:r>
              <a:rPr lang="en-US" altLang="zh-TW" sz="2800" dirty="0" smtClean="0">
                <a:solidFill>
                  <a:prstClr val="black"/>
                </a:solidFill>
              </a:rPr>
              <a:t>Networks : </a:t>
            </a:r>
          </a:p>
          <a:p>
            <a:r>
              <a:rPr lang="en-US" altLang="zh-TW" sz="2800" dirty="0" smtClean="0">
                <a:solidFill>
                  <a:prstClr val="black"/>
                </a:solidFill>
              </a:rPr>
              <a:t>ex. “</a:t>
            </a:r>
            <a:r>
              <a:rPr lang="en-US" altLang="zh-TW" sz="2800" dirty="0" smtClean="0">
                <a:solidFill>
                  <a:prstClr val="black"/>
                </a:solidFill>
                <a:hlinkClick r:id="rId4" action="ppaction://hlinkfile"/>
              </a:rPr>
              <a:t>Two-Stream Convolutional Networks for Action Recognition in Videos</a:t>
            </a:r>
            <a:r>
              <a:rPr lang="en-US" altLang="zh-TW" sz="2800" dirty="0" smtClean="0">
                <a:solidFill>
                  <a:prstClr val="black"/>
                </a:solidFill>
              </a:rPr>
              <a:t>”</a:t>
            </a:r>
          </a:p>
          <a:p>
            <a:r>
              <a:rPr lang="en-US" altLang="zh-TW" sz="2800" dirty="0" smtClean="0">
                <a:solidFill>
                  <a:prstClr val="black"/>
                </a:solidFill>
              </a:rPr>
              <a:t>V2, 2014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7029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855235" y="1381087"/>
            <a:ext cx="50230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3. </a:t>
            </a:r>
            <a:r>
              <a:rPr lang="zh-TW" altLang="en-US" sz="2800" dirty="0" smtClean="0">
                <a:solidFill>
                  <a:prstClr val="black"/>
                </a:solidFill>
              </a:rPr>
              <a:t> </a:t>
            </a:r>
            <a:r>
              <a:rPr lang="en-US" altLang="zh-TW" sz="2800" dirty="0" smtClean="0">
                <a:solidFill>
                  <a:prstClr val="black"/>
                </a:solidFill>
              </a:rPr>
              <a:t>Hybrid </a:t>
            </a:r>
            <a:r>
              <a:rPr lang="en-US" altLang="zh-TW" sz="2800" dirty="0">
                <a:solidFill>
                  <a:prstClr val="black"/>
                </a:solidFill>
              </a:rPr>
              <a:t>Networks: </a:t>
            </a:r>
            <a:r>
              <a:rPr lang="en-US" altLang="zh-TW" sz="2800" dirty="0" smtClean="0">
                <a:solidFill>
                  <a:prstClr val="black"/>
                </a:solidFill>
              </a:rPr>
              <a:t>(1)</a:t>
            </a:r>
            <a:r>
              <a:rPr lang="en-US" altLang="zh-TW" sz="2800" dirty="0">
                <a:solidFill>
                  <a:prstClr val="black"/>
                </a:solidFill>
              </a:rPr>
              <a:t> LRCN</a:t>
            </a:r>
            <a:endParaRPr lang="en-US" altLang="zh-TW" sz="2800" dirty="0" smtClean="0">
              <a:solidFill>
                <a:prstClr val="black"/>
              </a:solidFill>
            </a:endParaRPr>
          </a:p>
          <a:p>
            <a:r>
              <a:rPr lang="en-US" altLang="zh-TW" sz="2800" dirty="0" smtClean="0">
                <a:solidFill>
                  <a:prstClr val="black"/>
                </a:solidFill>
              </a:rPr>
              <a:t>“</a:t>
            </a:r>
            <a:r>
              <a:rPr lang="en-US" altLang="zh-TW" sz="2800" dirty="0" smtClean="0">
                <a:solidFill>
                  <a:prstClr val="black"/>
                </a:solidFill>
                <a:hlinkClick r:id="rId3" action="ppaction://hlinkfile"/>
              </a:rPr>
              <a:t>Long-term </a:t>
            </a:r>
            <a:r>
              <a:rPr lang="en-US" altLang="zh-TW" sz="2800" dirty="0">
                <a:solidFill>
                  <a:prstClr val="black"/>
                </a:solidFill>
                <a:hlinkClick r:id="rId3" action="ppaction://hlinkfile"/>
              </a:rPr>
              <a:t>recurrent </a:t>
            </a:r>
            <a:r>
              <a:rPr lang="en-US" altLang="zh-TW" sz="2800" dirty="0" smtClean="0">
                <a:solidFill>
                  <a:prstClr val="black"/>
                </a:solidFill>
                <a:hlinkClick r:id="rId3" action="ppaction://hlinkfile"/>
              </a:rPr>
              <a:t>convolutional networks </a:t>
            </a:r>
            <a:r>
              <a:rPr lang="en-US" altLang="zh-TW" sz="2800" dirty="0">
                <a:solidFill>
                  <a:prstClr val="black"/>
                </a:solidFill>
                <a:hlinkClick r:id="rId3" action="ppaction://hlinkfile"/>
              </a:rPr>
              <a:t>for visual recognition and description</a:t>
            </a:r>
            <a:r>
              <a:rPr lang="en-US" altLang="zh-TW" sz="2800" dirty="0">
                <a:solidFill>
                  <a:prstClr val="black"/>
                </a:solidFill>
              </a:rPr>
              <a:t>” J. </a:t>
            </a:r>
            <a:r>
              <a:rPr lang="en-US" altLang="zh-TW" sz="2800" dirty="0" smtClean="0">
                <a:solidFill>
                  <a:prstClr val="black"/>
                </a:solidFill>
              </a:rPr>
              <a:t>Donahue et al.,  in </a:t>
            </a:r>
            <a:r>
              <a:rPr lang="en-US" altLang="zh-TW" sz="2800" dirty="0">
                <a:solidFill>
                  <a:prstClr val="black"/>
                </a:solidFill>
              </a:rPr>
              <a:t>CVPR, 2015.</a:t>
            </a:r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grpSp>
        <p:nvGrpSpPr>
          <p:cNvPr id="5" name="群組 4"/>
          <p:cNvGrpSpPr/>
          <p:nvPr/>
        </p:nvGrpSpPr>
        <p:grpSpPr>
          <a:xfrm>
            <a:off x="5900058" y="1212354"/>
            <a:ext cx="5954834" cy="4831004"/>
            <a:chOff x="5878286" y="1168846"/>
            <a:chExt cx="5954834" cy="4831004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286" y="1168846"/>
              <a:ext cx="5954834" cy="4831004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8286" y="5737403"/>
              <a:ext cx="5704114" cy="262447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57063" y="5474956"/>
              <a:ext cx="2676057" cy="2624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61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855235" y="1381087"/>
            <a:ext cx="11127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3. Hybrid 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 </a:t>
            </a:r>
            <a:r>
              <a:rPr lang="en-US" altLang="zh-TW" sz="2800" dirty="0">
                <a:solidFill>
                  <a:prstClr val="black"/>
                </a:solidFill>
              </a:rPr>
              <a:t>(1</a:t>
            </a:r>
            <a:r>
              <a:rPr lang="en-US" altLang="zh-TW" sz="2800" dirty="0" smtClean="0">
                <a:solidFill>
                  <a:prstClr val="black"/>
                </a:solidFill>
              </a:rPr>
              <a:t>)</a:t>
            </a:r>
            <a:r>
              <a:rPr lang="en-US" altLang="zh-TW" sz="2800" dirty="0">
                <a:solidFill>
                  <a:prstClr val="black"/>
                </a:solidFill>
              </a:rPr>
              <a:t> LRCN</a:t>
            </a:r>
            <a:r>
              <a:rPr lang="en-US" altLang="zh-TW" sz="2800" dirty="0" smtClean="0">
                <a:solidFill>
                  <a:prstClr val="black"/>
                </a:solidFill>
              </a:rPr>
              <a:t> </a:t>
            </a:r>
            <a:endParaRPr lang="en-US" altLang="zh-TW" sz="2800" dirty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grpSp>
        <p:nvGrpSpPr>
          <p:cNvPr id="5" name="群組 4"/>
          <p:cNvGrpSpPr/>
          <p:nvPr/>
        </p:nvGrpSpPr>
        <p:grpSpPr>
          <a:xfrm>
            <a:off x="293826" y="1976846"/>
            <a:ext cx="11398449" cy="4416823"/>
            <a:chOff x="424455" y="2421845"/>
            <a:chExt cx="10870561" cy="399794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057" y="2421845"/>
              <a:ext cx="10728959" cy="3997949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455" y="6096663"/>
              <a:ext cx="861560" cy="238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789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855235" y="1381087"/>
            <a:ext cx="11127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3. Hybrid 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 </a:t>
            </a:r>
            <a:r>
              <a:rPr lang="en-US" altLang="zh-TW" sz="2800" dirty="0">
                <a:solidFill>
                  <a:prstClr val="black"/>
                </a:solidFill>
              </a:rPr>
              <a:t>(1</a:t>
            </a:r>
            <a:r>
              <a:rPr lang="en-US" altLang="zh-TW" sz="2800" dirty="0" smtClean="0">
                <a:solidFill>
                  <a:prstClr val="black"/>
                </a:solidFill>
              </a:rPr>
              <a:t>)</a:t>
            </a:r>
            <a:r>
              <a:rPr lang="en-US" altLang="zh-TW" sz="2800" dirty="0">
                <a:solidFill>
                  <a:prstClr val="black"/>
                </a:solidFill>
              </a:rPr>
              <a:t> LRCN</a:t>
            </a:r>
            <a:r>
              <a:rPr lang="en-US" altLang="zh-TW" sz="2800" dirty="0" smtClean="0">
                <a:solidFill>
                  <a:prstClr val="black"/>
                </a:solidFill>
              </a:rPr>
              <a:t> </a:t>
            </a:r>
            <a:endParaRPr lang="en-US" altLang="zh-TW" sz="2800" dirty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83" y="2049265"/>
            <a:ext cx="10984409" cy="4542046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659498" y="1959363"/>
            <a:ext cx="10892194" cy="4343895"/>
            <a:chOff x="659498" y="1959363"/>
            <a:chExt cx="10892194" cy="434389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89639" y="1959363"/>
              <a:ext cx="562053" cy="314369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498" y="5988889"/>
              <a:ext cx="562053" cy="314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093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33894" y="1913356"/>
            <a:ext cx="7813768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hlinkClick r:id="rId2" action="ppaction://hlinkfile"/>
              </a:rPr>
              <a:t>Human Action Recognition and Prediction: A </a:t>
            </a:r>
            <a:r>
              <a:rPr lang="en-US" altLang="zh-TW" sz="2800" dirty="0" smtClean="0">
                <a:hlinkClick r:id="rId2" action="ppaction://hlinkfile"/>
              </a:rPr>
              <a:t>Survey</a:t>
            </a:r>
          </a:p>
          <a:p>
            <a:pPr algn="ctr"/>
            <a:r>
              <a:rPr lang="en-US" altLang="zh-TW" sz="2800" dirty="0">
                <a:hlinkClick r:id="rId2" action="ppaction://hlinkfile"/>
              </a:rPr>
              <a:t>Yu Kong, Yun </a:t>
            </a:r>
            <a:r>
              <a:rPr lang="en-US" altLang="zh-TW" sz="2800" dirty="0" smtClean="0">
                <a:hlinkClick r:id="rId2" action="ppaction://hlinkfile"/>
              </a:rPr>
              <a:t>Fu , 2018</a:t>
            </a:r>
            <a:endParaRPr lang="en-US" altLang="zh-TW" sz="28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5899018" y="312637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&amp;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755210" y="288090"/>
            <a:ext cx="10415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2479248" y="3754623"/>
            <a:ext cx="724300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smtClean="0"/>
              <a:t>Related papers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0898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855235" y="1381087"/>
            <a:ext cx="111277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prstClr val="black"/>
                </a:solidFill>
              </a:rPr>
              <a:t>3. Hybrid 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 </a:t>
            </a:r>
            <a:r>
              <a:rPr lang="en-US" altLang="zh-TW" sz="2800" dirty="0">
                <a:solidFill>
                  <a:prstClr val="black"/>
                </a:solidFill>
              </a:rPr>
              <a:t>(</a:t>
            </a:r>
            <a:r>
              <a:rPr lang="en-US" altLang="zh-TW" sz="2800" dirty="0" smtClean="0">
                <a:solidFill>
                  <a:prstClr val="black"/>
                </a:solidFill>
              </a:rPr>
              <a:t>1)LRCN </a:t>
            </a:r>
            <a:endParaRPr lang="en-US" altLang="zh-TW" sz="2800" dirty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grpSp>
        <p:nvGrpSpPr>
          <p:cNvPr id="8" name="群組 7"/>
          <p:cNvGrpSpPr/>
          <p:nvPr/>
        </p:nvGrpSpPr>
        <p:grpSpPr>
          <a:xfrm>
            <a:off x="659498" y="1959363"/>
            <a:ext cx="10892194" cy="4343895"/>
            <a:chOff x="659498" y="1959363"/>
            <a:chExt cx="10892194" cy="434389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9639" y="1959363"/>
              <a:ext cx="562053" cy="314369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498" y="5988889"/>
              <a:ext cx="562053" cy="314369"/>
            </a:xfrm>
            <a:prstGeom prst="rect">
              <a:avLst/>
            </a:prstGeom>
          </p:spPr>
        </p:pic>
      </p:grpSp>
      <p:grpSp>
        <p:nvGrpSpPr>
          <p:cNvPr id="9" name="群組 8"/>
          <p:cNvGrpSpPr/>
          <p:nvPr/>
        </p:nvGrpSpPr>
        <p:grpSpPr>
          <a:xfrm>
            <a:off x="69669" y="1749844"/>
            <a:ext cx="12122331" cy="4341961"/>
            <a:chOff x="69669" y="1749844"/>
            <a:chExt cx="12122331" cy="4341961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69" y="1995427"/>
              <a:ext cx="12122331" cy="4096378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81266" y="1749844"/>
              <a:ext cx="390580" cy="381053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655" y="5284987"/>
              <a:ext cx="501996" cy="381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935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855235" y="1381087"/>
            <a:ext cx="1120613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3"/>
            </a:pPr>
            <a:r>
              <a:rPr lang="en-US" altLang="zh-TW" sz="2800" dirty="0" smtClean="0">
                <a:solidFill>
                  <a:prstClr val="black"/>
                </a:solidFill>
              </a:rPr>
              <a:t>Hybrid </a:t>
            </a:r>
            <a:r>
              <a:rPr lang="en-US" altLang="zh-TW" sz="2800" dirty="0">
                <a:solidFill>
                  <a:prstClr val="black"/>
                </a:solidFill>
              </a:rPr>
              <a:t>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 (2)LTC</a:t>
            </a:r>
          </a:p>
          <a:p>
            <a:r>
              <a:rPr lang="en-US" altLang="zh-TW" sz="2800" dirty="0">
                <a:solidFill>
                  <a:prstClr val="black"/>
                </a:solidFill>
              </a:rPr>
              <a:t> </a:t>
            </a:r>
            <a:r>
              <a:rPr lang="en-US" altLang="zh-TW" sz="2800" dirty="0" smtClean="0">
                <a:solidFill>
                  <a:prstClr val="black"/>
                </a:solidFill>
              </a:rPr>
              <a:t>“</a:t>
            </a:r>
            <a:r>
              <a:rPr lang="en-US" altLang="zh-TW" sz="2800" dirty="0" smtClean="0">
                <a:solidFill>
                  <a:prstClr val="black"/>
                </a:solidFill>
                <a:hlinkClick r:id="rId3" action="ppaction://hlinkfile"/>
              </a:rPr>
              <a:t>Long-term temporal convolutions </a:t>
            </a:r>
            <a:r>
              <a:rPr lang="en-US" altLang="zh-TW" sz="2800" dirty="0">
                <a:solidFill>
                  <a:prstClr val="black"/>
                </a:solidFill>
                <a:hlinkClick r:id="rId3" action="ppaction://hlinkfile"/>
              </a:rPr>
              <a:t>for action recognition</a:t>
            </a:r>
            <a:r>
              <a:rPr lang="en-US" altLang="zh-TW" sz="2800" dirty="0">
                <a:solidFill>
                  <a:prstClr val="black"/>
                </a:solidFill>
              </a:rPr>
              <a:t>.”, </a:t>
            </a:r>
            <a:r>
              <a:rPr lang="en-US" altLang="zh-TW" sz="2800" dirty="0" err="1">
                <a:solidFill>
                  <a:prstClr val="black"/>
                </a:solidFill>
              </a:rPr>
              <a:t>Gül</a:t>
            </a:r>
            <a:r>
              <a:rPr lang="en-US" altLang="zh-TW" sz="2800" dirty="0">
                <a:solidFill>
                  <a:prstClr val="black"/>
                </a:solidFill>
              </a:rPr>
              <a:t> </a:t>
            </a:r>
            <a:r>
              <a:rPr lang="en-US" altLang="zh-TW" sz="2800" dirty="0" err="1" smtClean="0">
                <a:solidFill>
                  <a:prstClr val="black"/>
                </a:solidFill>
              </a:rPr>
              <a:t>Varol</a:t>
            </a:r>
            <a:r>
              <a:rPr lang="en-US" altLang="zh-TW" sz="2800" dirty="0" smtClean="0">
                <a:solidFill>
                  <a:prstClr val="black"/>
                </a:solidFill>
              </a:rPr>
              <a:t> et al., CoRR, abs/1604.04494, 2016</a:t>
            </a:r>
            <a:r>
              <a:rPr lang="en-US" altLang="zh-TW" sz="2800" dirty="0">
                <a:solidFill>
                  <a:prstClr val="black"/>
                </a:solidFill>
              </a:rPr>
              <a:t>. </a:t>
            </a:r>
            <a:endParaRPr lang="en-US" altLang="zh-TW" sz="2800" dirty="0" smtClean="0">
              <a:solidFill>
                <a:prstClr val="black"/>
              </a:solidFill>
            </a:endParaRPr>
          </a:p>
          <a:p>
            <a:endParaRPr lang="en-US" altLang="zh-TW" sz="2800" dirty="0" smtClean="0">
              <a:solidFill>
                <a:prstClr val="black"/>
              </a:solidFill>
            </a:endParaRPr>
          </a:p>
          <a:p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06" y="2843101"/>
            <a:ext cx="11678194" cy="356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855235" y="1381087"/>
            <a:ext cx="47617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3"/>
            </a:pPr>
            <a:r>
              <a:rPr lang="en-US" altLang="zh-TW" sz="2800" dirty="0" smtClean="0">
                <a:solidFill>
                  <a:prstClr val="black"/>
                </a:solidFill>
              </a:rPr>
              <a:t>Hybrid </a:t>
            </a:r>
            <a:r>
              <a:rPr lang="en-US" altLang="zh-TW" sz="2800" dirty="0">
                <a:solidFill>
                  <a:prstClr val="black"/>
                </a:solidFill>
              </a:rPr>
              <a:t>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 (2)LTC</a:t>
            </a:r>
          </a:p>
          <a:p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939" y="2111361"/>
            <a:ext cx="8125098" cy="202540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613" y="4220745"/>
            <a:ext cx="7735749" cy="22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855235" y="1381087"/>
            <a:ext cx="50230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3"/>
            </a:pPr>
            <a:r>
              <a:rPr lang="en-US" altLang="zh-TW" sz="2800" dirty="0" smtClean="0">
                <a:solidFill>
                  <a:prstClr val="black"/>
                </a:solidFill>
              </a:rPr>
              <a:t>Hybrid </a:t>
            </a:r>
            <a:r>
              <a:rPr lang="en-US" altLang="zh-TW" sz="2800" dirty="0">
                <a:solidFill>
                  <a:prstClr val="black"/>
                </a:solidFill>
              </a:rPr>
              <a:t>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 (3)KVMF</a:t>
            </a:r>
          </a:p>
          <a:p>
            <a:r>
              <a:rPr lang="en-US" altLang="zh-TW" sz="2800" dirty="0" smtClean="0"/>
              <a:t>“</a:t>
            </a:r>
            <a:r>
              <a:rPr lang="en-US" altLang="zh-TW" sz="2800" dirty="0" smtClean="0">
                <a:hlinkClick r:id="rId3" action="ppaction://hlinkfile"/>
              </a:rPr>
              <a:t>A </a:t>
            </a:r>
            <a:r>
              <a:rPr lang="en-US" altLang="zh-TW" sz="2800" dirty="0">
                <a:hlinkClick r:id="rId3" action="ppaction://hlinkfile"/>
              </a:rPr>
              <a:t>key volume mining deep framework for action recognition</a:t>
            </a:r>
            <a:r>
              <a:rPr lang="en-US" altLang="zh-TW" sz="2800" dirty="0"/>
              <a:t>.” W. </a:t>
            </a:r>
            <a:r>
              <a:rPr lang="en-US" altLang="zh-TW" sz="2800" dirty="0" smtClean="0"/>
              <a:t>Zhu et al., In </a:t>
            </a:r>
            <a:r>
              <a:rPr lang="en-US" altLang="zh-TW" sz="2800" dirty="0"/>
              <a:t>CVPR, 2016.</a:t>
            </a:r>
            <a:endParaRPr lang="en-US" altLang="zh-TW" sz="2800" dirty="0" smtClean="0">
              <a:solidFill>
                <a:prstClr val="black"/>
              </a:solidFill>
            </a:endParaRPr>
          </a:p>
          <a:p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57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855235" y="1381087"/>
            <a:ext cx="113367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3"/>
            </a:pPr>
            <a:r>
              <a:rPr lang="en-US" altLang="zh-TW" sz="2800" dirty="0" smtClean="0">
                <a:solidFill>
                  <a:prstClr val="black"/>
                </a:solidFill>
              </a:rPr>
              <a:t>Hybrid </a:t>
            </a:r>
            <a:r>
              <a:rPr lang="en-US" altLang="zh-TW" sz="2800" dirty="0">
                <a:solidFill>
                  <a:prstClr val="black"/>
                </a:solidFill>
              </a:rPr>
              <a:t>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 (4)TSN</a:t>
            </a:r>
          </a:p>
          <a:p>
            <a:r>
              <a:rPr lang="en-US" altLang="zh-TW" sz="2800" dirty="0" smtClean="0">
                <a:solidFill>
                  <a:prstClr val="black"/>
                </a:solidFill>
              </a:rPr>
              <a:t>“</a:t>
            </a:r>
            <a:r>
              <a:rPr lang="en-US" altLang="zh-TW" sz="2800" dirty="0" smtClean="0">
                <a:solidFill>
                  <a:prstClr val="black"/>
                </a:solidFill>
                <a:hlinkClick r:id="rId3" action="ppaction://hlinkfile"/>
              </a:rPr>
              <a:t>Temporal </a:t>
            </a:r>
            <a:r>
              <a:rPr lang="en-US" altLang="zh-TW" sz="2800" dirty="0">
                <a:solidFill>
                  <a:prstClr val="black"/>
                </a:solidFill>
                <a:hlinkClick r:id="rId3" action="ppaction://hlinkfile"/>
              </a:rPr>
              <a:t>segment networks: Towards </a:t>
            </a:r>
            <a:r>
              <a:rPr lang="en-US" altLang="zh-TW" sz="2800" dirty="0" smtClean="0">
                <a:solidFill>
                  <a:prstClr val="black"/>
                </a:solidFill>
                <a:hlinkClick r:id="rId3" action="ppaction://hlinkfile"/>
              </a:rPr>
              <a:t>good practices </a:t>
            </a:r>
            <a:r>
              <a:rPr lang="en-US" altLang="zh-TW" sz="2800" dirty="0">
                <a:solidFill>
                  <a:prstClr val="black"/>
                </a:solidFill>
                <a:hlinkClick r:id="rId3" action="ppaction://hlinkfile"/>
              </a:rPr>
              <a:t>for deep action recognition.</a:t>
            </a:r>
            <a:r>
              <a:rPr lang="en-US" altLang="zh-TW" sz="2800" dirty="0">
                <a:solidFill>
                  <a:prstClr val="black"/>
                </a:solidFill>
              </a:rPr>
              <a:t>”, Limin </a:t>
            </a:r>
            <a:r>
              <a:rPr lang="en-US" altLang="zh-TW" sz="2800" dirty="0" smtClean="0">
                <a:solidFill>
                  <a:prstClr val="black"/>
                </a:solidFill>
              </a:rPr>
              <a:t>Wang et al., </a:t>
            </a:r>
            <a:r>
              <a:rPr lang="en-US" altLang="zh-TW" sz="2800" dirty="0">
                <a:solidFill>
                  <a:prstClr val="black"/>
                </a:solidFill>
              </a:rPr>
              <a:t>In ECCV, 2016.</a:t>
            </a:r>
            <a:endParaRPr lang="en-US" altLang="zh-TW" sz="2800" dirty="0" smtClean="0">
              <a:solidFill>
                <a:prstClr val="black"/>
              </a:solidFill>
            </a:endParaRPr>
          </a:p>
          <a:p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b="32681"/>
          <a:stretch/>
        </p:blipFill>
        <p:spPr>
          <a:xfrm>
            <a:off x="977155" y="2804160"/>
            <a:ext cx="10749732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855235" y="1381087"/>
            <a:ext cx="113367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3"/>
            </a:pPr>
            <a:r>
              <a:rPr lang="en-US" altLang="zh-TW" sz="2800" dirty="0" smtClean="0">
                <a:solidFill>
                  <a:prstClr val="black"/>
                </a:solidFill>
              </a:rPr>
              <a:t>Hybrid </a:t>
            </a:r>
            <a:r>
              <a:rPr lang="en-US" altLang="zh-TW" sz="2800" dirty="0">
                <a:solidFill>
                  <a:prstClr val="black"/>
                </a:solidFill>
              </a:rPr>
              <a:t>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 (4)TSN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572" y="2269712"/>
            <a:ext cx="10141886" cy="426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3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487590" y="1569623"/>
            <a:ext cx="50230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3"/>
            </a:pPr>
            <a:r>
              <a:rPr lang="en-US" altLang="zh-TW" sz="2800" dirty="0" smtClean="0">
                <a:solidFill>
                  <a:prstClr val="black"/>
                </a:solidFill>
              </a:rPr>
              <a:t>Hybrid </a:t>
            </a:r>
            <a:r>
              <a:rPr lang="en-US" altLang="zh-TW" sz="2800" dirty="0">
                <a:solidFill>
                  <a:prstClr val="black"/>
                </a:solidFill>
              </a:rPr>
              <a:t>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 (5)</a:t>
            </a:r>
            <a:r>
              <a:rPr lang="en-US" altLang="zh-TW" sz="2800" dirty="0" err="1" smtClean="0">
                <a:solidFill>
                  <a:prstClr val="black"/>
                </a:solidFill>
              </a:rPr>
              <a:t>ActionVLAD</a:t>
            </a:r>
            <a:endParaRPr lang="en-US" altLang="zh-TW" sz="2800" dirty="0" smtClean="0">
              <a:solidFill>
                <a:prstClr val="black"/>
              </a:solidFill>
            </a:endParaRPr>
          </a:p>
          <a:p>
            <a:r>
              <a:rPr lang="en-US" altLang="zh-TW" sz="2800" dirty="0" smtClean="0">
                <a:solidFill>
                  <a:prstClr val="black"/>
                </a:solidFill>
              </a:rPr>
              <a:t>“</a:t>
            </a:r>
            <a:r>
              <a:rPr lang="en-US" altLang="zh-TW" sz="2800" dirty="0" smtClean="0">
                <a:solidFill>
                  <a:prstClr val="black"/>
                </a:solidFill>
                <a:hlinkClick r:id="rId3" action="ppaction://hlinkfile"/>
              </a:rPr>
              <a:t>ActionVLAD</a:t>
            </a:r>
            <a:r>
              <a:rPr lang="en-US" altLang="zh-TW" sz="2800" dirty="0">
                <a:solidFill>
                  <a:prstClr val="black"/>
                </a:solidFill>
                <a:hlinkClick r:id="rId3" action="ppaction://hlinkfile"/>
              </a:rPr>
              <a:t>: Learning </a:t>
            </a:r>
            <a:r>
              <a:rPr lang="en-US" altLang="zh-TW" sz="2800" dirty="0" err="1">
                <a:solidFill>
                  <a:prstClr val="black"/>
                </a:solidFill>
                <a:hlinkClick r:id="rId3" action="ppaction://hlinkfile"/>
              </a:rPr>
              <a:t>spatio</a:t>
            </a:r>
            <a:r>
              <a:rPr lang="en-US" altLang="zh-TW" sz="2800" dirty="0">
                <a:solidFill>
                  <a:prstClr val="black"/>
                </a:solidFill>
                <a:hlinkClick r:id="rId3" action="ppaction://hlinkfile"/>
              </a:rPr>
              <a:t>-temporal aggregation for action classification</a:t>
            </a:r>
            <a:r>
              <a:rPr lang="en-US" altLang="zh-TW" sz="2800" dirty="0">
                <a:solidFill>
                  <a:prstClr val="black"/>
                </a:solidFill>
              </a:rPr>
              <a:t>”, </a:t>
            </a:r>
            <a:r>
              <a:rPr lang="en-US" altLang="zh-TW" sz="2800" dirty="0" err="1">
                <a:solidFill>
                  <a:prstClr val="black"/>
                </a:solidFill>
              </a:rPr>
              <a:t>Rohit</a:t>
            </a:r>
            <a:r>
              <a:rPr lang="en-US" altLang="zh-TW" sz="2800" dirty="0">
                <a:solidFill>
                  <a:prstClr val="black"/>
                </a:solidFill>
              </a:rPr>
              <a:t> </a:t>
            </a:r>
            <a:r>
              <a:rPr lang="en-US" altLang="zh-TW" sz="2800" dirty="0" err="1" smtClean="0">
                <a:solidFill>
                  <a:prstClr val="black"/>
                </a:solidFill>
              </a:rPr>
              <a:t>Girdhar</a:t>
            </a:r>
            <a:r>
              <a:rPr lang="en-US" altLang="zh-TW" sz="2800" dirty="0" smtClean="0">
                <a:solidFill>
                  <a:prstClr val="black"/>
                </a:solidFill>
              </a:rPr>
              <a:t> et al., In CVPR 2017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412" y="1866807"/>
            <a:ext cx="6675373" cy="379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9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b="13196"/>
          <a:stretch/>
        </p:blipFill>
        <p:spPr>
          <a:xfrm>
            <a:off x="585343" y="1491604"/>
            <a:ext cx="10948289" cy="5366396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4322440" y="623250"/>
            <a:ext cx="55549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3"/>
            </a:pPr>
            <a:r>
              <a:rPr lang="en-US" altLang="zh-TW" sz="2800" dirty="0" smtClean="0">
                <a:solidFill>
                  <a:prstClr val="black"/>
                </a:solidFill>
              </a:rPr>
              <a:t>Hybrid </a:t>
            </a:r>
            <a:r>
              <a:rPr lang="en-US" altLang="zh-TW" sz="2800" dirty="0">
                <a:solidFill>
                  <a:prstClr val="black"/>
                </a:solidFill>
              </a:rPr>
              <a:t>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:(5)</a:t>
            </a:r>
            <a:r>
              <a:rPr lang="en-US" altLang="zh-TW" sz="2800" dirty="0" err="1" smtClean="0">
                <a:solidFill>
                  <a:prstClr val="black"/>
                </a:solidFill>
              </a:rPr>
              <a:t>ActionVLAD</a:t>
            </a:r>
            <a:endParaRPr lang="en-US" altLang="zh-TW" sz="2800" dirty="0" smtClean="0">
              <a:solidFill>
                <a:prstClr val="black"/>
              </a:solidFill>
            </a:endParaRPr>
          </a:p>
          <a:p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7001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4322440" y="623250"/>
            <a:ext cx="5554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3"/>
            </a:pPr>
            <a:r>
              <a:rPr lang="en-US" altLang="zh-TW" sz="2800" dirty="0" smtClean="0">
                <a:solidFill>
                  <a:prstClr val="black"/>
                </a:solidFill>
              </a:rPr>
              <a:t>Hybrid </a:t>
            </a:r>
            <a:r>
              <a:rPr lang="en-US" altLang="zh-TW" sz="2800" dirty="0">
                <a:solidFill>
                  <a:prstClr val="black"/>
                </a:solidFill>
              </a:rPr>
              <a:t>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:(5)</a:t>
            </a:r>
            <a:r>
              <a:rPr lang="en-US" altLang="zh-TW" sz="2800" dirty="0" err="1" smtClean="0">
                <a:solidFill>
                  <a:prstClr val="black"/>
                </a:solidFill>
              </a:rPr>
              <a:t>ActionVLAD</a:t>
            </a:r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59" y="2688008"/>
            <a:ext cx="9669224" cy="28960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00345" y="2118215"/>
            <a:ext cx="6793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/>
              <a:t> Different pooling strategies for a collection of </a:t>
            </a:r>
            <a:r>
              <a:rPr lang="en-US" altLang="zh-TW" sz="2000" b="1" dirty="0" smtClean="0"/>
              <a:t>diverse</a:t>
            </a:r>
            <a:r>
              <a:rPr lang="zh-TW" altLang="en-US" sz="2000" b="1" dirty="0" smtClean="0"/>
              <a:t> </a:t>
            </a:r>
            <a:r>
              <a:rPr lang="en-US" altLang="zh-TW" sz="2000" b="1" dirty="0" smtClean="0"/>
              <a:t>features</a:t>
            </a:r>
            <a:r>
              <a:rPr lang="en-US" altLang="zh-TW" sz="2000" b="1" dirty="0"/>
              <a:t>.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6529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4322440" y="623250"/>
            <a:ext cx="55549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3"/>
            </a:pPr>
            <a:r>
              <a:rPr lang="en-US" altLang="zh-TW" sz="2800" dirty="0" smtClean="0">
                <a:solidFill>
                  <a:prstClr val="black"/>
                </a:solidFill>
              </a:rPr>
              <a:t>Hybrid </a:t>
            </a:r>
            <a:r>
              <a:rPr lang="en-US" altLang="zh-TW" sz="2800" dirty="0">
                <a:solidFill>
                  <a:prstClr val="black"/>
                </a:solidFill>
              </a:rPr>
              <a:t>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:(5)</a:t>
            </a:r>
            <a:r>
              <a:rPr lang="en-US" altLang="zh-TW" sz="2800" dirty="0" err="1" smtClean="0">
                <a:solidFill>
                  <a:prstClr val="black"/>
                </a:solidFill>
              </a:rPr>
              <a:t>ActionVLAD</a:t>
            </a:r>
            <a:endParaRPr lang="en-US" altLang="zh-TW" sz="2800" dirty="0" smtClean="0">
              <a:solidFill>
                <a:prstClr val="black"/>
              </a:solidFill>
            </a:endParaRPr>
          </a:p>
          <a:p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980" y="1442746"/>
            <a:ext cx="7611537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方塊 1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183" y="947888"/>
            <a:ext cx="8379633" cy="182713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812" y="2934786"/>
            <a:ext cx="7945388" cy="34641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62447" y="334256"/>
            <a:ext cx="208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Two Topic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10874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/>
          <p:cNvSpPr txBox="1"/>
          <p:nvPr/>
        </p:nvSpPr>
        <p:spPr>
          <a:xfrm>
            <a:off x="731521" y="522515"/>
            <a:ext cx="3590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Deep </a:t>
            </a:r>
            <a:r>
              <a:rPr lang="en-US" altLang="zh-TW" sz="3600" dirty="0" smtClean="0"/>
              <a:t>Architecture</a:t>
            </a:r>
            <a:endParaRPr lang="zh-TW" altLang="en-US" sz="3200" i="1" dirty="0"/>
          </a:p>
        </p:txBody>
      </p:sp>
      <p:sp>
        <p:nvSpPr>
          <p:cNvPr id="12" name="矩形 11"/>
          <p:cNvSpPr/>
          <p:nvPr/>
        </p:nvSpPr>
        <p:spPr>
          <a:xfrm>
            <a:off x="4322440" y="623250"/>
            <a:ext cx="55549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 startAt="3"/>
            </a:pPr>
            <a:r>
              <a:rPr lang="en-US" altLang="zh-TW" sz="2800" dirty="0" smtClean="0">
                <a:solidFill>
                  <a:prstClr val="black"/>
                </a:solidFill>
              </a:rPr>
              <a:t>Hybrid </a:t>
            </a:r>
            <a:r>
              <a:rPr lang="en-US" altLang="zh-TW" sz="2800" dirty="0">
                <a:solidFill>
                  <a:prstClr val="black"/>
                </a:solidFill>
              </a:rPr>
              <a:t>Networks</a:t>
            </a:r>
            <a:r>
              <a:rPr lang="en-US" altLang="zh-TW" sz="2800" dirty="0" smtClean="0">
                <a:solidFill>
                  <a:prstClr val="black"/>
                </a:solidFill>
              </a:rPr>
              <a:t>:(5)</a:t>
            </a:r>
            <a:r>
              <a:rPr lang="en-US" altLang="zh-TW" sz="2800" dirty="0" err="1" smtClean="0">
                <a:solidFill>
                  <a:prstClr val="black"/>
                </a:solidFill>
              </a:rPr>
              <a:t>ActionVLAD</a:t>
            </a:r>
            <a:endParaRPr lang="en-US" altLang="zh-TW" sz="2800" dirty="0" smtClean="0">
              <a:solidFill>
                <a:prstClr val="black"/>
              </a:solidFill>
            </a:endParaRPr>
          </a:p>
          <a:p>
            <a:endParaRPr lang="en-US" altLang="zh-TW" sz="2800" dirty="0" smtClean="0">
              <a:solidFill>
                <a:prstClr val="black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4922"/>
            <a:ext cx="11796778" cy="383809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89883" y="1678092"/>
            <a:ext cx="4123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/>
              <a:t>Visualization of </a:t>
            </a:r>
            <a:r>
              <a:rPr lang="en-US" altLang="zh-TW" sz="2400" b="1" dirty="0" smtClean="0"/>
              <a:t>“action words”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0694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188536" y="2837468"/>
            <a:ext cx="11726944" cy="39404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731521" y="522515"/>
            <a:ext cx="9125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>
                <a:hlinkClick r:id="rId2" action="ppaction://hlinkfile"/>
              </a:rPr>
              <a:t>VLAD</a:t>
            </a:r>
            <a:r>
              <a:rPr lang="en-US" altLang="zh-TW" sz="3600" b="1" dirty="0"/>
              <a:t> (vector of locally aggregated descriptors)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456414" y="1404594"/>
            <a:ext cx="1159497" cy="1055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1.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Get features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09946" y="1404597"/>
            <a:ext cx="2037761" cy="1055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2.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Training codebook(k-means)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41742" y="1404594"/>
            <a:ext cx="2183877" cy="1055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3.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VLAD encode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16744" y="1404594"/>
            <a:ext cx="1139072" cy="1055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4.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normalize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98181" y="1404594"/>
            <a:ext cx="2582767" cy="10557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5.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PCA 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Dimensionality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reduction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420" y="3009595"/>
            <a:ext cx="4726717" cy="117360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73" y="4183202"/>
            <a:ext cx="11155899" cy="243254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 flipH="1">
            <a:off x="3990072" y="1340973"/>
            <a:ext cx="2326672" cy="1173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下箭號 26"/>
          <p:cNvSpPr/>
          <p:nvPr/>
        </p:nvSpPr>
        <p:spPr>
          <a:xfrm>
            <a:off x="5542960" y="2435639"/>
            <a:ext cx="339365" cy="480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9443646" y="3806126"/>
            <a:ext cx="222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ex. </a:t>
            </a:r>
            <a:r>
              <a:rPr lang="en-US" altLang="zh-TW" dirty="0"/>
              <a:t>use </a:t>
            </a:r>
            <a:r>
              <a:rPr lang="en-US" altLang="zh-TW" dirty="0" smtClean="0"/>
              <a:t>SIFTF</a:t>
            </a:r>
            <a:r>
              <a:rPr lang="zh-TW" altLang="en-US" dirty="0" smtClean="0"/>
              <a:t> </a:t>
            </a:r>
            <a:r>
              <a:rPr lang="en-US" altLang="zh-TW" dirty="0" smtClean="0"/>
              <a:t>features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703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76" y="211257"/>
            <a:ext cx="5497639" cy="629238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6" name="框架 5"/>
          <p:cNvSpPr/>
          <p:nvPr/>
        </p:nvSpPr>
        <p:spPr>
          <a:xfrm>
            <a:off x="3265714" y="923109"/>
            <a:ext cx="957943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框架 7"/>
          <p:cNvSpPr/>
          <p:nvPr/>
        </p:nvSpPr>
        <p:spPr>
          <a:xfrm>
            <a:off x="3257005" y="1149531"/>
            <a:ext cx="957943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框架 8"/>
          <p:cNvSpPr/>
          <p:nvPr/>
        </p:nvSpPr>
        <p:spPr>
          <a:xfrm>
            <a:off x="3274422" y="3600162"/>
            <a:ext cx="2785066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框架 9"/>
          <p:cNvSpPr/>
          <p:nvPr/>
        </p:nvSpPr>
        <p:spPr>
          <a:xfrm>
            <a:off x="3257005" y="5381065"/>
            <a:ext cx="2785066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框架 10"/>
          <p:cNvSpPr/>
          <p:nvPr/>
        </p:nvSpPr>
        <p:spPr>
          <a:xfrm>
            <a:off x="3274421" y="5707220"/>
            <a:ext cx="2899955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框架 11"/>
          <p:cNvSpPr/>
          <p:nvPr/>
        </p:nvSpPr>
        <p:spPr>
          <a:xfrm>
            <a:off x="3274422" y="3391572"/>
            <a:ext cx="949235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框架 12"/>
          <p:cNvSpPr/>
          <p:nvPr/>
        </p:nvSpPr>
        <p:spPr>
          <a:xfrm>
            <a:off x="3274422" y="4139469"/>
            <a:ext cx="694263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框架 13"/>
          <p:cNvSpPr/>
          <p:nvPr/>
        </p:nvSpPr>
        <p:spPr>
          <a:xfrm>
            <a:off x="3257005" y="3202386"/>
            <a:ext cx="949235" cy="187200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框架 14"/>
          <p:cNvSpPr/>
          <p:nvPr/>
        </p:nvSpPr>
        <p:spPr>
          <a:xfrm>
            <a:off x="6448698" y="914400"/>
            <a:ext cx="631372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框架 15"/>
          <p:cNvSpPr/>
          <p:nvPr/>
        </p:nvSpPr>
        <p:spPr>
          <a:xfrm>
            <a:off x="6448698" y="1149530"/>
            <a:ext cx="631372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框架 16"/>
          <p:cNvSpPr/>
          <p:nvPr/>
        </p:nvSpPr>
        <p:spPr>
          <a:xfrm>
            <a:off x="6448698" y="3193869"/>
            <a:ext cx="631372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框架 17"/>
          <p:cNvSpPr/>
          <p:nvPr/>
        </p:nvSpPr>
        <p:spPr>
          <a:xfrm>
            <a:off x="6448698" y="3395094"/>
            <a:ext cx="631372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框架 18"/>
          <p:cNvSpPr/>
          <p:nvPr/>
        </p:nvSpPr>
        <p:spPr>
          <a:xfrm>
            <a:off x="6448698" y="3596319"/>
            <a:ext cx="631372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框架 19"/>
          <p:cNvSpPr/>
          <p:nvPr/>
        </p:nvSpPr>
        <p:spPr>
          <a:xfrm>
            <a:off x="6448698" y="5381064"/>
            <a:ext cx="631372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框架 20"/>
          <p:cNvSpPr/>
          <p:nvPr/>
        </p:nvSpPr>
        <p:spPr>
          <a:xfrm>
            <a:off x="6448698" y="5707219"/>
            <a:ext cx="631372" cy="235131"/>
          </a:xfrm>
          <a:prstGeom prst="frame">
            <a:avLst>
              <a:gd name="adj1" fmla="val 524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9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100474" y="1789670"/>
            <a:ext cx="624895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6600" b="1" dirty="0"/>
              <a:t>2</a:t>
            </a:r>
            <a:r>
              <a:rPr lang="en-US" altLang="zh-TW" sz="6600" b="1" dirty="0" smtClean="0"/>
              <a:t>. </a:t>
            </a:r>
          </a:p>
          <a:p>
            <a:pPr algn="ctr"/>
            <a:r>
              <a:rPr lang="en-US" altLang="zh-TW" sz="6600" b="1" dirty="0" smtClean="0"/>
              <a:t>Action Prediction</a:t>
            </a:r>
          </a:p>
          <a:p>
            <a:pPr algn="ctr"/>
            <a:r>
              <a:rPr lang="en-US" altLang="zh-TW" sz="6600" b="1" dirty="0" smtClean="0"/>
              <a:t>Understanding</a:t>
            </a:r>
            <a:endParaRPr lang="en-US" altLang="zh-TW" sz="66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106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4522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Two type of prediction</a:t>
            </a:r>
            <a:endParaRPr lang="zh-TW" altLang="en-US" sz="3600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  <p:sp>
        <p:nvSpPr>
          <p:cNvPr id="2" name="矩形 1"/>
          <p:cNvSpPr/>
          <p:nvPr/>
        </p:nvSpPr>
        <p:spPr>
          <a:xfrm>
            <a:off x="6940746" y="2669177"/>
            <a:ext cx="2873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Motion Trajectory Prediction</a:t>
            </a:r>
          </a:p>
        </p:txBody>
      </p:sp>
      <p:sp>
        <p:nvSpPr>
          <p:cNvPr id="4" name="矩形 3"/>
          <p:cNvSpPr/>
          <p:nvPr/>
        </p:nvSpPr>
        <p:spPr>
          <a:xfrm>
            <a:off x="2418425" y="2669177"/>
            <a:ext cx="1799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Action Prediction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01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481987" y="1309136"/>
            <a:ext cx="9454447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TW" sz="6000" dirty="0" smtClean="0">
                <a:solidFill>
                  <a:schemeClr val="bg1">
                    <a:lumMod val="50000"/>
                  </a:schemeClr>
                </a:solidFill>
              </a:rPr>
              <a:t>Part1.</a:t>
            </a:r>
          </a:p>
          <a:p>
            <a:pPr algn="ctr"/>
            <a:r>
              <a:rPr lang="en-US" altLang="zh-TW" sz="60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US" altLang="zh-TW" sz="6000" dirty="0" smtClean="0">
                <a:solidFill>
                  <a:schemeClr val="bg1">
                    <a:lumMod val="50000"/>
                  </a:schemeClr>
                </a:solidFill>
              </a:rPr>
              <a:t>ction Recognition Research 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193074" y="3392488"/>
            <a:ext cx="10040983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/>
              <a:t>Section2.</a:t>
            </a:r>
          </a:p>
          <a:p>
            <a:pPr algn="ctr"/>
            <a:r>
              <a:rPr lang="en-US" altLang="zh-TW" sz="6000" b="1" dirty="0" smtClean="0"/>
              <a:t>Papers Understanding</a:t>
            </a:r>
            <a:endParaRPr lang="en-US" altLang="zh-TW" sz="6000" b="1" dirty="0"/>
          </a:p>
        </p:txBody>
      </p:sp>
    </p:spTree>
    <p:extLst>
      <p:ext uri="{BB962C8B-B14F-4D97-AF65-F5344CB8AC3E}">
        <p14:creationId xmlns:p14="http://schemas.microsoft.com/office/powerpoint/2010/main" val="12626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5171" y="2951946"/>
            <a:ext cx="113538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PointNet: Deep Learning on Point Sets for 3D Classification and Segmentation</a:t>
            </a:r>
          </a:p>
          <a:p>
            <a:pPr algn="ctr"/>
            <a:r>
              <a:rPr lang="en-US" altLang="zh-TW" sz="2800" dirty="0" smtClean="0"/>
              <a:t>- </a:t>
            </a:r>
            <a:r>
              <a:rPr lang="en-US" altLang="zh-TW" sz="2800" dirty="0"/>
              <a:t>Charles R. Qi et al., CVPR2017</a:t>
            </a:r>
          </a:p>
        </p:txBody>
      </p:sp>
    </p:spTree>
    <p:extLst>
      <p:ext uri="{BB962C8B-B14F-4D97-AF65-F5344CB8AC3E}">
        <p14:creationId xmlns:p14="http://schemas.microsoft.com/office/powerpoint/2010/main" val="361481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42603" y="3167390"/>
            <a:ext cx="781376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Graph Attention Networks</a:t>
            </a:r>
          </a:p>
          <a:p>
            <a:pPr algn="ctr"/>
            <a:r>
              <a:rPr lang="en-US" altLang="zh-TW" sz="2800" dirty="0"/>
              <a:t>- Petar Veličković et al., ICLR2018</a:t>
            </a:r>
          </a:p>
        </p:txBody>
      </p:sp>
    </p:spTree>
    <p:extLst>
      <p:ext uri="{BB962C8B-B14F-4D97-AF65-F5344CB8AC3E}">
        <p14:creationId xmlns:p14="http://schemas.microsoft.com/office/powerpoint/2010/main" val="41668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60714" y="3167390"/>
            <a:ext cx="9329057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Graph Neural Networks: A Review of Methods and Applications</a:t>
            </a:r>
          </a:p>
          <a:p>
            <a:pPr algn="ctr"/>
            <a:r>
              <a:rPr lang="en-US" altLang="zh-TW" sz="2800" dirty="0"/>
              <a:t>- Jie Zhou et al. 2016 </a:t>
            </a:r>
          </a:p>
        </p:txBody>
      </p:sp>
    </p:spTree>
    <p:extLst>
      <p:ext uri="{BB962C8B-B14F-4D97-AF65-F5344CB8AC3E}">
        <p14:creationId xmlns:p14="http://schemas.microsoft.com/office/powerpoint/2010/main" val="53345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53886" y="2951946"/>
            <a:ext cx="9884228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Semi-Supervised Classification with Graph Convolutional Networks</a:t>
            </a:r>
          </a:p>
          <a:p>
            <a:pPr algn="ctr"/>
            <a:r>
              <a:rPr lang="en-US" altLang="zh-TW" sz="2800" dirty="0"/>
              <a:t>- Thomas N. Kipf, Max Welling, ICLR2017</a:t>
            </a:r>
          </a:p>
        </p:txBody>
      </p:sp>
    </p:spTree>
    <p:extLst>
      <p:ext uri="{BB962C8B-B14F-4D97-AF65-F5344CB8AC3E}">
        <p14:creationId xmlns:p14="http://schemas.microsoft.com/office/powerpoint/2010/main" val="16006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199" y="241043"/>
            <a:ext cx="3553321" cy="263879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16" y="241043"/>
            <a:ext cx="3591426" cy="27150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t="11601" b="-1"/>
          <a:stretch/>
        </p:blipFill>
        <p:spPr>
          <a:xfrm>
            <a:off x="1277100" y="3044945"/>
            <a:ext cx="2820298" cy="3507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452" y="241043"/>
            <a:ext cx="3515216" cy="26006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900" y="3438526"/>
            <a:ext cx="3524742" cy="26292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0057" y="3345441"/>
            <a:ext cx="3258005" cy="265784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1515" y="3429000"/>
            <a:ext cx="2962688" cy="26387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10"/>
          <a:srcRect t="13246"/>
          <a:stretch/>
        </p:blipFill>
        <p:spPr>
          <a:xfrm>
            <a:off x="5248242" y="3026091"/>
            <a:ext cx="2581635" cy="3801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7396" y="2992470"/>
            <a:ext cx="2019582" cy="40963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67374" y="6136411"/>
            <a:ext cx="1943371" cy="39058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1300" y="6163196"/>
            <a:ext cx="1771897" cy="39058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01873" y="6136411"/>
            <a:ext cx="2333951" cy="390580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04093" y="399710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Type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27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6144" y="3112962"/>
            <a:ext cx="9339942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PiGraphs: Learning Interaction Snapshots from </a:t>
            </a:r>
            <a:r>
              <a:rPr lang="en-US" altLang="zh-TW" sz="2800" dirty="0" smtClean="0"/>
              <a:t>Observations </a:t>
            </a:r>
            <a:r>
              <a:rPr lang="en-US" altLang="zh-TW" sz="2800" dirty="0"/>
              <a:t>Manolis </a:t>
            </a:r>
            <a:r>
              <a:rPr lang="en-US" altLang="zh-TW" sz="2800" dirty="0" smtClean="0"/>
              <a:t>Savva et al,. SIGGRAPH 2017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55563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10489" y="2951946"/>
            <a:ext cx="1016290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2800" dirty="0"/>
              <a:t>NTU RGB+D: A Large Scale Dataset for 3D Human Activity </a:t>
            </a:r>
            <a:r>
              <a:rPr lang="en-US" altLang="zh-TW" sz="2800" dirty="0" smtClean="0"/>
              <a:t>Analysis</a:t>
            </a:r>
          </a:p>
          <a:p>
            <a:r>
              <a:rPr lang="en-US" altLang="zh-TW" sz="2800" dirty="0"/>
              <a:t>- Amir </a:t>
            </a:r>
            <a:r>
              <a:rPr lang="en-US" altLang="zh-TW" sz="2800" dirty="0" smtClean="0"/>
              <a:t>Shahroudy et al., CVPR2016.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62286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81742" y="2951946"/>
            <a:ext cx="10591800" cy="95410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hlinkClick r:id="rId2" action="ppaction://hlinkfile"/>
              </a:rPr>
              <a:t>Structural Recurrent Neural Network (SRNN) for Group Activity Analysis</a:t>
            </a:r>
            <a:endParaRPr lang="en-US" altLang="zh-TW" sz="2800" dirty="0"/>
          </a:p>
          <a:p>
            <a:pPr algn="ctr"/>
            <a:r>
              <a:rPr lang="en-US" altLang="zh-TW" sz="2800" dirty="0"/>
              <a:t>      - </a:t>
            </a:r>
            <a:r>
              <a:rPr lang="en-US" altLang="zh-TW" sz="2800" dirty="0" err="1"/>
              <a:t>Sovan</a:t>
            </a:r>
            <a:r>
              <a:rPr lang="en-US" altLang="zh-TW" sz="2800" dirty="0"/>
              <a:t> Biswas, </a:t>
            </a:r>
            <a:r>
              <a:rPr lang="en-US" altLang="zh-TW" sz="2800" dirty="0" err="1"/>
              <a:t>Juergen</a:t>
            </a:r>
            <a:r>
              <a:rPr lang="en-US" altLang="zh-TW" sz="2800" dirty="0"/>
              <a:t> Gall, WACV 2018</a:t>
            </a:r>
          </a:p>
        </p:txBody>
      </p:sp>
    </p:spTree>
    <p:extLst>
      <p:ext uri="{BB962C8B-B14F-4D97-AF65-F5344CB8AC3E}">
        <p14:creationId xmlns:p14="http://schemas.microsoft.com/office/powerpoint/2010/main" val="254906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65" y="647312"/>
            <a:ext cx="9145276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0232" y="2951946"/>
            <a:ext cx="10162904" cy="954107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smtClean="0">
                <a:hlinkClick r:id="rId2" action="ppaction://hlinkfile"/>
              </a:rPr>
              <a:t>Neural Graph Matching Networks for Fewshot 3D Action Recognition</a:t>
            </a:r>
            <a:endParaRPr lang="en-US" altLang="zh-TW" sz="2800" dirty="0" smtClean="0"/>
          </a:p>
          <a:p>
            <a:pPr algn="ctr"/>
            <a:r>
              <a:rPr lang="en-US" altLang="zh-TW" sz="2800" dirty="0" smtClean="0"/>
              <a:t>- M. Guo et al., ECCV2018.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9865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43" y="1489409"/>
            <a:ext cx="11422342" cy="39545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10525" y="343263"/>
            <a:ext cx="85967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ea typeface="微軟正黑體" panose="020B0604030504040204" pitchFamily="34" charset="-120"/>
              </a:rPr>
              <a:t>NGM (Neural </a:t>
            </a:r>
            <a:r>
              <a:rPr lang="en-US" altLang="zh-TW" sz="3200" dirty="0">
                <a:ea typeface="微軟正黑體" panose="020B0604030504040204" pitchFamily="34" charset="-120"/>
              </a:rPr>
              <a:t>Graph Matching </a:t>
            </a:r>
            <a:r>
              <a:rPr lang="en-US" altLang="zh-TW" sz="3200" dirty="0" smtClean="0">
                <a:ea typeface="微軟正黑體" panose="020B0604030504040204" pitchFamily="34" charset="-120"/>
              </a:rPr>
              <a:t>Networks) structure</a:t>
            </a:r>
            <a:endParaRPr lang="zh-TW" altLang="en-US" sz="3200" dirty="0"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296" y="5871079"/>
            <a:ext cx="3113447" cy="59193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843" y="5724052"/>
            <a:ext cx="2913157" cy="758322"/>
          </a:xfrm>
          <a:prstGeom prst="rect">
            <a:avLst/>
          </a:prstGeom>
        </p:spPr>
      </p:pic>
      <p:cxnSp>
        <p:nvCxnSpPr>
          <p:cNvPr id="10" name="直線接點 9"/>
          <p:cNvCxnSpPr/>
          <p:nvPr/>
        </p:nvCxnSpPr>
        <p:spPr>
          <a:xfrm>
            <a:off x="9190146" y="898025"/>
            <a:ext cx="0" cy="5584349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1178074" y="266319"/>
            <a:ext cx="6767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NGM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515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8" y="1482496"/>
            <a:ext cx="11400228" cy="464453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71452" y="2282892"/>
            <a:ext cx="478971" cy="3295501"/>
          </a:xfrm>
          <a:prstGeom prst="rect">
            <a:avLst/>
          </a:prstGeom>
          <a:solidFill>
            <a:srgbClr val="DEEBF7">
              <a:alpha val="18824"/>
            </a:srgbClr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 rot="900000">
            <a:off x="1665364" y="1342695"/>
            <a:ext cx="170118" cy="1080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51" y="511519"/>
            <a:ext cx="5662267" cy="75585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1178074" y="266319"/>
            <a:ext cx="6767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NGM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67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8" y="1482496"/>
            <a:ext cx="11400228" cy="464453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184" y="389370"/>
            <a:ext cx="3852283" cy="80629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50423" y="1584960"/>
            <a:ext cx="4998720" cy="4542073"/>
          </a:xfrm>
          <a:prstGeom prst="rect">
            <a:avLst/>
          </a:prstGeom>
          <a:solidFill>
            <a:srgbClr val="DEEBF7">
              <a:alpha val="18824"/>
            </a:srgbClr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 rot="900000">
            <a:off x="5166211" y="1199277"/>
            <a:ext cx="170118" cy="1080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178074" y="266319"/>
            <a:ext cx="6767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NGM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9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12951" t="1081" r="43583" b="3293"/>
          <a:stretch/>
        </p:blipFill>
        <p:spPr>
          <a:xfrm>
            <a:off x="441587" y="1418135"/>
            <a:ext cx="4058194" cy="3637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840" y="1345638"/>
            <a:ext cx="6514994" cy="11900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2621937"/>
            <a:ext cx="5872928" cy="38731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322" y="4333062"/>
            <a:ext cx="6765806" cy="117698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7"/>
          <a:srcRect l="32552" t="25247"/>
          <a:stretch/>
        </p:blipFill>
        <p:spPr>
          <a:xfrm>
            <a:off x="5695405" y="5510045"/>
            <a:ext cx="2206405" cy="4913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824711" y="561865"/>
            <a:ext cx="497252" cy="58477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ea typeface="微軟正黑體" panose="020B0604030504040204" pitchFamily="34" charset="-120"/>
              </a:rPr>
              <a:t>1.</a:t>
            </a:r>
            <a:endParaRPr lang="zh-TW" altLang="en-US" sz="3200" dirty="0"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01810" y="3549289"/>
            <a:ext cx="497252" cy="584775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sz="3200" dirty="0">
                <a:ea typeface="微軟正黑體" panose="020B0604030504040204" pitchFamily="34" charset="-120"/>
              </a:rPr>
              <a:t>2</a:t>
            </a:r>
            <a:r>
              <a:rPr lang="en-US" altLang="zh-TW" sz="3200" dirty="0" smtClean="0">
                <a:ea typeface="微軟正黑體" panose="020B0604030504040204" pitchFamily="34" charset="-120"/>
              </a:rPr>
              <a:t>.</a:t>
            </a:r>
            <a:endParaRPr lang="zh-TW" altLang="en-US" sz="3200" dirty="0"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178074" y="266319"/>
            <a:ext cx="6767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NGM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986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8" y="1482496"/>
            <a:ext cx="11400228" cy="464453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19016" y="1533727"/>
            <a:ext cx="4998720" cy="4542073"/>
          </a:xfrm>
          <a:prstGeom prst="rect">
            <a:avLst/>
          </a:prstGeom>
          <a:solidFill>
            <a:srgbClr val="DEEBF7">
              <a:alpha val="18824"/>
            </a:srgbClr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550" y="463167"/>
            <a:ext cx="3859107" cy="696630"/>
          </a:xfrm>
          <a:prstGeom prst="rect">
            <a:avLst/>
          </a:prstGeom>
        </p:spPr>
      </p:pic>
      <p:sp>
        <p:nvSpPr>
          <p:cNvPr id="9" name="向下箭號 8"/>
          <p:cNvSpPr/>
          <p:nvPr/>
        </p:nvSpPr>
        <p:spPr>
          <a:xfrm rot="900000">
            <a:off x="7760122" y="1105970"/>
            <a:ext cx="170118" cy="10800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1178074" y="266319"/>
            <a:ext cx="6767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NGM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124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731521" y="522515"/>
            <a:ext cx="4806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Real-World Applications</a:t>
            </a:r>
            <a:endParaRPr lang="zh-TW" altLang="en-US" sz="3600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40" y="2348014"/>
            <a:ext cx="2832490" cy="6832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08" y="2996920"/>
            <a:ext cx="2127072" cy="54929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283" y="3627951"/>
            <a:ext cx="2057726" cy="45996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283" y="4171374"/>
            <a:ext cx="3534678" cy="55421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9283" y="4844677"/>
            <a:ext cx="3561361" cy="41769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160768" y="2373044"/>
            <a:ext cx="497252" cy="30076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 smtClean="0"/>
              <a:t>1.</a:t>
            </a:r>
          </a:p>
          <a:p>
            <a:pPr>
              <a:lnSpc>
                <a:spcPct val="120000"/>
              </a:lnSpc>
            </a:pPr>
            <a:r>
              <a:rPr lang="en-US" altLang="zh-TW" sz="3200" dirty="0" smtClean="0"/>
              <a:t>2.</a:t>
            </a:r>
          </a:p>
          <a:p>
            <a:pPr>
              <a:lnSpc>
                <a:spcPct val="120000"/>
              </a:lnSpc>
            </a:pPr>
            <a:r>
              <a:rPr lang="en-US" altLang="zh-TW" sz="3200" dirty="0" smtClean="0"/>
              <a:t>3.</a:t>
            </a:r>
          </a:p>
          <a:p>
            <a:pPr>
              <a:lnSpc>
                <a:spcPct val="120000"/>
              </a:lnSpc>
            </a:pPr>
            <a:r>
              <a:rPr lang="en-US" altLang="zh-TW" sz="3200" dirty="0" smtClean="0"/>
              <a:t>4.</a:t>
            </a:r>
          </a:p>
          <a:p>
            <a:pPr>
              <a:lnSpc>
                <a:spcPct val="120000"/>
              </a:lnSpc>
            </a:pPr>
            <a:r>
              <a:rPr lang="en-US" altLang="zh-TW" sz="3200" dirty="0" smtClean="0"/>
              <a:t>5.</a:t>
            </a:r>
            <a:endParaRPr lang="zh-TW" altLang="en-US" sz="32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085274" y="1775754"/>
            <a:ext cx="1592872" cy="5847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example</a:t>
            </a:r>
            <a:endParaRPr lang="zh-TW" altLang="en-US" sz="32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8294" y="1039668"/>
            <a:ext cx="2683955" cy="25614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8740" y="1109552"/>
            <a:ext cx="1997323" cy="247692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8956" y="3807764"/>
            <a:ext cx="3227107" cy="249151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8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69" y="355797"/>
            <a:ext cx="10123715" cy="215413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l="56307"/>
          <a:stretch/>
        </p:blipFill>
        <p:spPr>
          <a:xfrm>
            <a:off x="487977" y="2509935"/>
            <a:ext cx="4149336" cy="3869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038" y="2662615"/>
            <a:ext cx="4571708" cy="60956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416" y="5369766"/>
            <a:ext cx="5215142" cy="75126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7"/>
          <a:srcRect l="17840" t="-558"/>
          <a:stretch/>
        </p:blipFill>
        <p:spPr>
          <a:xfrm>
            <a:off x="4917233" y="4907902"/>
            <a:ext cx="5411085" cy="5280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2547" y="3957205"/>
            <a:ext cx="4105469" cy="48724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9063" y="3967588"/>
            <a:ext cx="612683" cy="51056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178074" y="266319"/>
            <a:ext cx="6767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NGM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64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56307"/>
          <a:stretch/>
        </p:blipFill>
        <p:spPr>
          <a:xfrm>
            <a:off x="450654" y="1494487"/>
            <a:ext cx="4149336" cy="3869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393" y="3009841"/>
            <a:ext cx="2429214" cy="83831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607" y="2785973"/>
            <a:ext cx="4048690" cy="1286054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178074" y="266319"/>
            <a:ext cx="6767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NGM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807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/>
          <p:cNvSpPr txBox="1"/>
          <p:nvPr/>
        </p:nvSpPr>
        <p:spPr>
          <a:xfrm>
            <a:off x="11178074" y="266319"/>
            <a:ext cx="6767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NGM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8" y="1788898"/>
            <a:ext cx="11457992" cy="38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5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0232" y="2951946"/>
            <a:ext cx="10162904" cy="1384995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hlinkClick r:id="rId2" action="ppaction://hlinkfile"/>
              </a:rPr>
              <a:t>Unsupervised Learning of Human Action Categories Using</a:t>
            </a:r>
          </a:p>
          <a:p>
            <a:pPr algn="ctr"/>
            <a:r>
              <a:rPr lang="en-US" altLang="zh-TW" sz="2800" dirty="0">
                <a:hlinkClick r:id="rId2" action="ppaction://hlinkfile"/>
              </a:rPr>
              <a:t>Spatial-Temporal </a:t>
            </a:r>
            <a:r>
              <a:rPr lang="en-US" altLang="zh-TW" sz="2800" dirty="0" smtClean="0">
                <a:hlinkClick r:id="rId2" action="ppaction://hlinkfile"/>
              </a:rPr>
              <a:t>Words</a:t>
            </a:r>
            <a:endParaRPr lang="en-US" altLang="zh-TW" sz="2800" dirty="0" smtClean="0"/>
          </a:p>
          <a:p>
            <a:pPr algn="ctr"/>
            <a:r>
              <a:rPr lang="en-US" altLang="zh-TW" sz="2800" dirty="0"/>
              <a:t>- Juan Carlos </a:t>
            </a:r>
            <a:r>
              <a:rPr lang="en-US" altLang="zh-TW" sz="2800" dirty="0" smtClean="0"/>
              <a:t>Niebles et al., IJCV2008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406474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4034" y="2951946"/>
            <a:ext cx="10239102" cy="1815882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hlinkClick r:id="rId2" action="ppaction://hlinkfile"/>
              </a:rPr>
              <a:t>Discovering Motion Primitives for Unsupervised</a:t>
            </a:r>
          </a:p>
          <a:p>
            <a:pPr algn="ctr"/>
            <a:r>
              <a:rPr lang="en-US" altLang="zh-TW" sz="2800" dirty="0">
                <a:hlinkClick r:id="rId2" action="ppaction://hlinkfile"/>
              </a:rPr>
              <a:t>Grouping and One-shot Learning of Human</a:t>
            </a:r>
          </a:p>
          <a:p>
            <a:pPr algn="ctr"/>
            <a:r>
              <a:rPr lang="en-US" altLang="zh-TW" sz="2800" dirty="0">
                <a:hlinkClick r:id="rId2" action="ppaction://hlinkfile"/>
              </a:rPr>
              <a:t>Actions, Gestures, and </a:t>
            </a:r>
            <a:r>
              <a:rPr lang="en-US" altLang="zh-TW" sz="2800" dirty="0" smtClean="0">
                <a:hlinkClick r:id="rId2" action="ppaction://hlinkfile"/>
              </a:rPr>
              <a:t>Expressions</a:t>
            </a:r>
            <a:endParaRPr lang="en-US" altLang="zh-TW" sz="2800" dirty="0" smtClean="0"/>
          </a:p>
          <a:p>
            <a:pPr algn="ctr"/>
            <a:r>
              <a:rPr lang="en-US" altLang="zh-TW" sz="2800" dirty="0"/>
              <a:t>- Yang </a:t>
            </a:r>
            <a:r>
              <a:rPr lang="en-US" altLang="zh-TW" sz="2800" dirty="0" err="1" smtClean="0"/>
              <a:t>Yang</a:t>
            </a:r>
            <a:r>
              <a:rPr lang="en-US" altLang="zh-TW" sz="2800" dirty="0"/>
              <a:t> et al., </a:t>
            </a:r>
            <a:r>
              <a:rPr lang="en-US" altLang="zh-TW" sz="2800" dirty="0" smtClean="0"/>
              <a:t>IEEE TPAMI</a:t>
            </a:r>
            <a:r>
              <a:rPr lang="en-US" altLang="zh-TW" sz="2800" dirty="0"/>
              <a:t>, 35(7), 2013.</a:t>
            </a:r>
          </a:p>
        </p:txBody>
      </p:sp>
    </p:spTree>
    <p:extLst>
      <p:ext uri="{BB962C8B-B14F-4D97-AF65-F5344CB8AC3E}">
        <p14:creationId xmlns:p14="http://schemas.microsoft.com/office/powerpoint/2010/main" val="315909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4034" y="2951946"/>
            <a:ext cx="10239102" cy="1384995"/>
          </a:xfrm>
          <a:prstGeom prst="rect">
            <a:avLst/>
          </a:prstGeom>
          <a:solidFill>
            <a:srgbClr val="FFE699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hlinkClick r:id="rId2" action="ppaction://hlinkfile"/>
              </a:rPr>
              <a:t>Unsupervised Spectral Dual Assignment Clustering of Human</a:t>
            </a:r>
          </a:p>
          <a:p>
            <a:pPr algn="ctr"/>
            <a:r>
              <a:rPr lang="en-US" altLang="zh-TW" sz="2800" dirty="0">
                <a:hlinkClick r:id="rId2" action="ppaction://hlinkfile"/>
              </a:rPr>
              <a:t>Actions in </a:t>
            </a:r>
            <a:r>
              <a:rPr lang="en-US" altLang="zh-TW" sz="2800" dirty="0" smtClean="0">
                <a:hlinkClick r:id="rId2" action="ppaction://hlinkfile"/>
              </a:rPr>
              <a:t>Context</a:t>
            </a:r>
            <a:endParaRPr lang="en-US" altLang="zh-TW" sz="2800" dirty="0" smtClean="0"/>
          </a:p>
          <a:p>
            <a:pPr algn="ctr"/>
            <a:r>
              <a:rPr lang="en-US" altLang="zh-TW" sz="2800" dirty="0"/>
              <a:t>- Simon Jones et al., </a:t>
            </a:r>
            <a:r>
              <a:rPr lang="en-US" altLang="zh-TW" sz="2800" dirty="0" smtClean="0"/>
              <a:t>CVPR2014.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6042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45920" y="2162576"/>
            <a:ext cx="9056913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/>
              <a:t>Part2.</a:t>
            </a:r>
          </a:p>
          <a:p>
            <a:pPr algn="ctr"/>
            <a:r>
              <a:rPr lang="en-US" altLang="zh-TW" sz="6000" b="1" dirty="0"/>
              <a:t>Datasets Introduction</a:t>
            </a:r>
            <a:endParaRPr lang="en-US" altLang="zh-TW" sz="6000" b="1" dirty="0" smtClean="0"/>
          </a:p>
        </p:txBody>
      </p:sp>
    </p:spTree>
    <p:extLst>
      <p:ext uri="{BB962C8B-B14F-4D97-AF65-F5344CB8AC3E}">
        <p14:creationId xmlns:p14="http://schemas.microsoft.com/office/powerpoint/2010/main" val="175095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506583" y="1309136"/>
            <a:ext cx="9048205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dirty="0" smtClean="0">
                <a:solidFill>
                  <a:schemeClr val="bg1">
                    <a:lumMod val="50000"/>
                  </a:schemeClr>
                </a:solidFill>
              </a:rPr>
              <a:t>Part2.</a:t>
            </a:r>
          </a:p>
          <a:p>
            <a:pPr algn="ctr"/>
            <a:r>
              <a:rPr lang="en-US" altLang="zh-TW" sz="6000" dirty="0">
                <a:solidFill>
                  <a:schemeClr val="bg1">
                    <a:lumMod val="50000"/>
                  </a:schemeClr>
                </a:solidFill>
              </a:rPr>
              <a:t>Datasets Introduction</a:t>
            </a:r>
            <a:endParaRPr lang="en-US" altLang="zh-TW" sz="6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306286" y="3392488"/>
            <a:ext cx="9457508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/>
              <a:t>Section1.</a:t>
            </a:r>
          </a:p>
          <a:p>
            <a:pPr algn="ctr"/>
            <a:r>
              <a:rPr lang="en-US" altLang="zh-TW" sz="6000" b="1" dirty="0" smtClean="0"/>
              <a:t>Overview </a:t>
            </a:r>
            <a:r>
              <a:rPr lang="en-US" altLang="zh-TW" sz="6000" b="1" dirty="0"/>
              <a:t>of Datasets</a:t>
            </a:r>
          </a:p>
        </p:txBody>
      </p:sp>
    </p:spTree>
    <p:extLst>
      <p:ext uri="{BB962C8B-B14F-4D97-AF65-F5344CB8AC3E}">
        <p14:creationId xmlns:p14="http://schemas.microsoft.com/office/powerpoint/2010/main" val="37954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81345" y="1239110"/>
            <a:ext cx="7813768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 smtClean="0"/>
              <a:t>Datasets list</a:t>
            </a:r>
            <a:endParaRPr lang="en-US" altLang="zh-TW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755210" y="288090"/>
            <a:ext cx="10415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</a:t>
            </a:r>
            <a:endParaRPr lang="en-US" altLang="zh-TW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072271"/>
              </p:ext>
            </p:extLst>
          </p:nvPr>
        </p:nvGraphicFramePr>
        <p:xfrm>
          <a:off x="1948860" y="2151016"/>
          <a:ext cx="8221256" cy="21945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80852">
                  <a:extLst>
                    <a:ext uri="{9D8B030D-6E8A-4147-A177-3AD203B41FA5}">
                      <a16:colId xmlns:a16="http://schemas.microsoft.com/office/drawing/2014/main" val="2376244572"/>
                    </a:ext>
                  </a:extLst>
                </a:gridCol>
                <a:gridCol w="7340404">
                  <a:extLst>
                    <a:ext uri="{9D8B030D-6E8A-4147-A177-3AD203B41FA5}">
                      <a16:colId xmlns:a16="http://schemas.microsoft.com/office/drawing/2014/main" val="1006692157"/>
                    </a:ext>
                  </a:extLst>
                </a:gridCol>
              </a:tblGrid>
              <a:tr h="34602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smtClean="0"/>
                        <a:t>                                               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924301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HACs (Human Action</a:t>
                      </a:r>
                      <a:r>
                        <a:rPr lang="en-US" altLang="zh-TW" baseline="0" dirty="0" smtClean="0"/>
                        <a:t> Clips and Segments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0924957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CAD-120 (from cornell)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117232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UCF101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469862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HMDB51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64"/>
                  </a:ext>
                </a:extLst>
              </a:tr>
              <a:tr h="34602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FF0000"/>
                          </a:solidFill>
                        </a:rPr>
                        <a:t>KTH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21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69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830" y="241360"/>
            <a:ext cx="286719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Action Recognition Datasets</a:t>
            </a:r>
          </a:p>
        </p:txBody>
      </p:sp>
      <p:sp>
        <p:nvSpPr>
          <p:cNvPr id="5" name="矩形 4"/>
          <p:cNvSpPr/>
          <p:nvPr/>
        </p:nvSpPr>
        <p:spPr>
          <a:xfrm>
            <a:off x="3240521" y="243729"/>
            <a:ext cx="91717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/>
              <a:t>1. HACS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4243191" y="241360"/>
            <a:ext cx="257897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>
                <a:hlinkClick r:id="rId2"/>
              </a:rPr>
              <a:t>http://hacs.csail.mit.edu/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2" y="1493602"/>
            <a:ext cx="11388831" cy="44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731521" y="522515"/>
            <a:ext cx="4077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 smtClean="0"/>
              <a:t>Research Challenges</a:t>
            </a:r>
            <a:endParaRPr lang="zh-TW" altLang="en-US" sz="36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42" y="3599942"/>
            <a:ext cx="7796161" cy="258504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74025" y="1414522"/>
            <a:ext cx="5770619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 smtClean="0"/>
              <a:t>1. Intra- and inter-class Variations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680945" y="2255568"/>
            <a:ext cx="881408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 smtClean="0"/>
              <a:t>1-1. human behave differently for the same actions.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680945" y="2828294"/>
            <a:ext cx="9927398" cy="6438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3200" dirty="0" smtClean="0"/>
              <a:t>1-2</a:t>
            </a:r>
            <a:r>
              <a:rPr lang="en-US" altLang="zh-TW" sz="3200" dirty="0"/>
              <a:t>. same </a:t>
            </a:r>
            <a:r>
              <a:rPr lang="en-US" altLang="zh-TW" sz="3200" dirty="0" smtClean="0"/>
              <a:t>action can </a:t>
            </a:r>
            <a:r>
              <a:rPr lang="en-US" altLang="zh-TW" sz="3200" dirty="0"/>
              <a:t>be captured from various </a:t>
            </a:r>
            <a:r>
              <a:rPr lang="en-US" altLang="zh-TW" sz="3200" dirty="0" smtClean="0"/>
              <a:t>viewpoints.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0057006" y="288090"/>
            <a:ext cx="17397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TW" dirty="0" smtClean="0"/>
              <a:t>Overview::Paper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864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830" y="241360"/>
            <a:ext cx="286719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Action Recognition Datasets</a:t>
            </a:r>
          </a:p>
        </p:txBody>
      </p:sp>
      <p:sp>
        <p:nvSpPr>
          <p:cNvPr id="11" name="矩形 10"/>
          <p:cNvSpPr/>
          <p:nvPr/>
        </p:nvSpPr>
        <p:spPr>
          <a:xfrm>
            <a:off x="1721427" y="1910880"/>
            <a:ext cx="9079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hlinkClick r:id="rId2"/>
              </a:rPr>
              <a:t>https://github.com/hangzhaomit/HACS-dataset</a:t>
            </a:r>
            <a:endParaRPr lang="zh-TW" altLang="en-US" sz="3600" dirty="0"/>
          </a:p>
        </p:txBody>
      </p:sp>
      <p:sp>
        <p:nvSpPr>
          <p:cNvPr id="2" name="矩形 1"/>
          <p:cNvSpPr/>
          <p:nvPr/>
        </p:nvSpPr>
        <p:spPr>
          <a:xfrm>
            <a:off x="1425663" y="1169847"/>
            <a:ext cx="18943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/>
              <a:t>Download: </a:t>
            </a:r>
            <a:endParaRPr lang="en-US" altLang="zh-TW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1425663" y="2836998"/>
            <a:ext cx="147207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/>
              <a:t>Content:</a:t>
            </a:r>
            <a:endParaRPr lang="en-US" altLang="zh-TW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1721427" y="3534374"/>
            <a:ext cx="953806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/>
              <a:t>1.55M 2-second </a:t>
            </a:r>
            <a:r>
              <a:rPr lang="en-US" altLang="zh-TW" sz="3600" b="1" dirty="0"/>
              <a:t>clips</a:t>
            </a:r>
            <a:r>
              <a:rPr lang="en-US" altLang="zh-TW" sz="3600" dirty="0"/>
              <a:t> on 504K videos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 smtClean="0"/>
              <a:t>140K </a:t>
            </a:r>
            <a:r>
              <a:rPr lang="en-US" altLang="zh-TW" sz="3600" dirty="0"/>
              <a:t>complete </a:t>
            </a:r>
            <a:r>
              <a:rPr lang="en-US" altLang="zh-TW" sz="3600" b="1" dirty="0"/>
              <a:t>segments</a:t>
            </a:r>
            <a:r>
              <a:rPr lang="en-US" altLang="zh-TW" sz="3600" dirty="0"/>
              <a:t> on 50K </a:t>
            </a:r>
            <a:r>
              <a:rPr lang="en-US" altLang="zh-TW" sz="3600" dirty="0" smtClean="0"/>
              <a:t>videos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 smtClean="0"/>
              <a:t>200 difference type of action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 smtClean="0"/>
              <a:t>200 action name save in </a:t>
            </a:r>
            <a:r>
              <a:rPr lang="en-US" altLang="zh-TW" sz="3600" dirty="0" smtClean="0">
                <a:hlinkClick r:id="rId3" action="ppaction://hlinkfile"/>
              </a:rPr>
              <a:t>HACS_label_name.txt </a:t>
            </a:r>
            <a:endParaRPr lang="zh-TW" altLang="en-US" sz="3600" dirty="0"/>
          </a:p>
        </p:txBody>
      </p:sp>
      <p:sp>
        <p:nvSpPr>
          <p:cNvPr id="8" name="矩形 7"/>
          <p:cNvSpPr/>
          <p:nvPr/>
        </p:nvSpPr>
        <p:spPr>
          <a:xfrm>
            <a:off x="3240521" y="243729"/>
            <a:ext cx="91717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/>
              <a:t>1. HACS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3073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830" y="241360"/>
            <a:ext cx="286719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Action Recognition Datasets</a:t>
            </a:r>
          </a:p>
        </p:txBody>
      </p:sp>
      <p:sp>
        <p:nvSpPr>
          <p:cNvPr id="9" name="矩形 8"/>
          <p:cNvSpPr/>
          <p:nvPr/>
        </p:nvSpPr>
        <p:spPr>
          <a:xfrm>
            <a:off x="3240521" y="243729"/>
            <a:ext cx="123303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CAD-120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30" y="2072640"/>
            <a:ext cx="11703249" cy="298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830" y="241360"/>
            <a:ext cx="286719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Action Recognition Datasets</a:t>
            </a:r>
          </a:p>
        </p:txBody>
      </p:sp>
      <p:sp>
        <p:nvSpPr>
          <p:cNvPr id="5" name="矩形 4"/>
          <p:cNvSpPr/>
          <p:nvPr/>
        </p:nvSpPr>
        <p:spPr>
          <a:xfrm>
            <a:off x="3240521" y="243729"/>
            <a:ext cx="1233030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 CAD-120</a:t>
            </a:r>
            <a:endParaRPr lang="en-US" altLang="zh-TW" dirty="0"/>
          </a:p>
        </p:txBody>
      </p:sp>
      <p:sp>
        <p:nvSpPr>
          <p:cNvPr id="11" name="矩形 10">
            <a:hlinkClick r:id="rId2"/>
          </p:cNvPr>
          <p:cNvSpPr/>
          <p:nvPr/>
        </p:nvSpPr>
        <p:spPr>
          <a:xfrm>
            <a:off x="1721427" y="1910880"/>
            <a:ext cx="95248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u="sng" dirty="0">
                <a:solidFill>
                  <a:srgbClr val="0563C1"/>
                </a:solidFill>
              </a:rPr>
              <a:t>http://pr.cs.cornell.edu/humanactivities/data.php</a:t>
            </a:r>
            <a:endParaRPr lang="zh-TW" altLang="en-US" sz="3600" u="sng" dirty="0">
              <a:solidFill>
                <a:srgbClr val="0563C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25663" y="1169847"/>
            <a:ext cx="18943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/>
              <a:t>Download: </a:t>
            </a:r>
            <a:endParaRPr lang="en-US" altLang="zh-TW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1425663" y="2836998"/>
            <a:ext cx="147207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/>
              <a:t>Content:</a:t>
            </a:r>
            <a:endParaRPr lang="en-US" altLang="zh-TW" sz="2800" b="1" dirty="0"/>
          </a:p>
        </p:txBody>
      </p:sp>
      <p:sp>
        <p:nvSpPr>
          <p:cNvPr id="13" name="矩形 12"/>
          <p:cNvSpPr/>
          <p:nvPr/>
        </p:nvSpPr>
        <p:spPr>
          <a:xfrm>
            <a:off x="1721427" y="3534374"/>
            <a:ext cx="10171311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/>
              <a:t>120 RGB-D videos of long daily </a:t>
            </a:r>
            <a:r>
              <a:rPr lang="en-US" altLang="zh-TW" sz="3600" dirty="0" smtClean="0"/>
              <a:t>activities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/>
              <a:t>4 subjects: two male, two female, one </a:t>
            </a:r>
            <a:r>
              <a:rPr lang="en-US" altLang="zh-TW" sz="3600" dirty="0" smtClean="0"/>
              <a:t>left-handed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/>
              <a:t>10 high-level </a:t>
            </a:r>
            <a:r>
              <a:rPr lang="en-US" altLang="zh-TW" sz="3600" dirty="0" smtClean="0"/>
              <a:t>activities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/>
              <a:t>10 sub-activity </a:t>
            </a:r>
            <a:r>
              <a:rPr lang="en-US" altLang="zh-TW" sz="3600" dirty="0" smtClean="0"/>
              <a:t>labels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TW" sz="3600" dirty="0"/>
              <a:t>tracked skeletons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9364068" y="5613065"/>
            <a:ext cx="21499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hlinkClick r:id="rId3" action="ppaction://hlinkfile"/>
              </a:rPr>
              <a:t>labelname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202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830" y="241360"/>
            <a:ext cx="286719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Action Recognition Datasets</a:t>
            </a:r>
          </a:p>
        </p:txBody>
      </p:sp>
      <p:sp>
        <p:nvSpPr>
          <p:cNvPr id="9" name="矩形 8"/>
          <p:cNvSpPr/>
          <p:nvPr/>
        </p:nvSpPr>
        <p:spPr>
          <a:xfrm>
            <a:off x="3240521" y="243729"/>
            <a:ext cx="1210588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/>
              <a:t>3. UCF-101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336" y="1364155"/>
            <a:ext cx="8654304" cy="47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1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830" y="241360"/>
            <a:ext cx="286719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Action Recognition Datasets</a:t>
            </a:r>
          </a:p>
        </p:txBody>
      </p:sp>
      <p:sp>
        <p:nvSpPr>
          <p:cNvPr id="5" name="矩形 4"/>
          <p:cNvSpPr/>
          <p:nvPr/>
        </p:nvSpPr>
        <p:spPr>
          <a:xfrm>
            <a:off x="3240521" y="243729"/>
            <a:ext cx="114005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/>
              <a:t>3</a:t>
            </a:r>
            <a:r>
              <a:rPr lang="en-US" altLang="zh-TW" dirty="0" smtClean="0"/>
              <a:t>. UCF101</a:t>
            </a:r>
            <a:endParaRPr lang="en-US" altLang="zh-TW" dirty="0"/>
          </a:p>
        </p:txBody>
      </p:sp>
      <p:sp>
        <p:nvSpPr>
          <p:cNvPr id="11" name="矩形 10">
            <a:hlinkClick r:id="rId2"/>
          </p:cNvPr>
          <p:cNvSpPr/>
          <p:nvPr/>
        </p:nvSpPr>
        <p:spPr>
          <a:xfrm>
            <a:off x="1721427" y="1910880"/>
            <a:ext cx="8400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u="sng" dirty="0">
                <a:solidFill>
                  <a:srgbClr val="0563C1"/>
                </a:solidFill>
              </a:rPr>
              <a:t>https://</a:t>
            </a:r>
            <a:r>
              <a:rPr lang="en-US" altLang="zh-TW" sz="3600" u="sng" dirty="0">
                <a:solidFill>
                  <a:srgbClr val="0563C1"/>
                </a:solidFill>
                <a:hlinkClick r:id="rId3"/>
              </a:rPr>
              <a:t>www.crcv.ucf.edu/data/UCF101.php</a:t>
            </a:r>
            <a:endParaRPr lang="zh-TW" altLang="en-US" sz="3600" u="sng" dirty="0">
              <a:solidFill>
                <a:srgbClr val="0563C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25663" y="1169847"/>
            <a:ext cx="18943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/>
              <a:t>Download: </a:t>
            </a:r>
            <a:endParaRPr lang="en-US" altLang="zh-TW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1425663" y="2836998"/>
            <a:ext cx="147207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/>
              <a:t>Content:</a:t>
            </a:r>
            <a:endParaRPr lang="en-US" altLang="zh-TW" sz="2800" b="1" dirty="0"/>
          </a:p>
        </p:txBody>
      </p:sp>
      <p:sp>
        <p:nvSpPr>
          <p:cNvPr id="10" name="矩形 9"/>
          <p:cNvSpPr/>
          <p:nvPr/>
        </p:nvSpPr>
        <p:spPr>
          <a:xfrm>
            <a:off x="3003305" y="2883164"/>
            <a:ext cx="21499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>
                <a:hlinkClick r:id="rId4" action="ppaction://hlinkfile"/>
              </a:rPr>
              <a:t>labelname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1253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830" y="241360"/>
            <a:ext cx="286719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Action Recognition Datasets</a:t>
            </a:r>
          </a:p>
        </p:txBody>
      </p:sp>
      <p:sp>
        <p:nvSpPr>
          <p:cNvPr id="9" name="矩形 8"/>
          <p:cNvSpPr/>
          <p:nvPr/>
        </p:nvSpPr>
        <p:spPr>
          <a:xfrm>
            <a:off x="3240521" y="243729"/>
            <a:ext cx="125547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/>
              <a:t>4. HDMB51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27" y="836307"/>
            <a:ext cx="8028924" cy="602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830" y="241360"/>
            <a:ext cx="286719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Action Recognition Datasets</a:t>
            </a:r>
          </a:p>
        </p:txBody>
      </p:sp>
      <p:sp>
        <p:nvSpPr>
          <p:cNvPr id="5" name="矩形 4"/>
          <p:cNvSpPr/>
          <p:nvPr/>
        </p:nvSpPr>
        <p:spPr>
          <a:xfrm>
            <a:off x="3240521" y="243729"/>
            <a:ext cx="125547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/>
              <a:t>4. HDMB51</a:t>
            </a:r>
          </a:p>
        </p:txBody>
      </p:sp>
      <p:sp>
        <p:nvSpPr>
          <p:cNvPr id="11" name="矩形 10">
            <a:hlinkClick r:id="rId2"/>
          </p:cNvPr>
          <p:cNvSpPr/>
          <p:nvPr/>
        </p:nvSpPr>
        <p:spPr>
          <a:xfrm>
            <a:off x="1582089" y="1908511"/>
            <a:ext cx="98783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u="sng" dirty="0">
                <a:solidFill>
                  <a:srgbClr val="0563C1"/>
                </a:solidFill>
                <a:hlinkClick r:id="rId3"/>
              </a:rPr>
              <a:t>http://serre-lab.clps.brown.edu/resource/hmdb-a-large-human-motion-database/</a:t>
            </a:r>
            <a:endParaRPr lang="zh-TW" altLang="en-US" sz="3600" u="sng" dirty="0">
              <a:solidFill>
                <a:srgbClr val="0563C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25663" y="1169847"/>
            <a:ext cx="18943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/>
              <a:t>Download: </a:t>
            </a:r>
            <a:endParaRPr lang="en-US" altLang="zh-TW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1425663" y="3382834"/>
            <a:ext cx="147207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/>
              <a:t>Content:</a:t>
            </a:r>
            <a:endParaRPr lang="en-US" altLang="zh-TW" sz="2800" b="1" dirty="0"/>
          </a:p>
        </p:txBody>
      </p:sp>
      <p:sp>
        <p:nvSpPr>
          <p:cNvPr id="10" name="矩形 9"/>
          <p:cNvSpPr/>
          <p:nvPr/>
        </p:nvSpPr>
        <p:spPr>
          <a:xfrm>
            <a:off x="3003305" y="3429000"/>
            <a:ext cx="21499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labelname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133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830" y="241360"/>
            <a:ext cx="286719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Action Recognition Datasets</a:t>
            </a:r>
          </a:p>
        </p:txBody>
      </p:sp>
      <p:sp>
        <p:nvSpPr>
          <p:cNvPr id="9" name="矩形 8"/>
          <p:cNvSpPr/>
          <p:nvPr/>
        </p:nvSpPr>
        <p:spPr>
          <a:xfrm>
            <a:off x="3240521" y="243729"/>
            <a:ext cx="78899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smtClean="0"/>
              <a:t>4. KTH</a:t>
            </a:r>
            <a:endParaRPr lang="en-US" alt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165" y="1302419"/>
            <a:ext cx="9278645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0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7830" y="241360"/>
            <a:ext cx="286719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TW" dirty="0"/>
              <a:t>Action Recognition Datasets</a:t>
            </a:r>
          </a:p>
        </p:txBody>
      </p:sp>
      <p:sp>
        <p:nvSpPr>
          <p:cNvPr id="5" name="矩形 4"/>
          <p:cNvSpPr/>
          <p:nvPr/>
        </p:nvSpPr>
        <p:spPr>
          <a:xfrm>
            <a:off x="3240521" y="243729"/>
            <a:ext cx="78899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/>
              <a:t>4. </a:t>
            </a:r>
            <a:r>
              <a:rPr lang="en-US" altLang="zh-TW" dirty="0" smtClean="0"/>
              <a:t>KTH</a:t>
            </a:r>
            <a:endParaRPr lang="en-US" altLang="zh-TW" dirty="0"/>
          </a:p>
        </p:txBody>
      </p:sp>
      <p:sp>
        <p:nvSpPr>
          <p:cNvPr id="11" name="矩形 10">
            <a:hlinkClick r:id="rId2"/>
          </p:cNvPr>
          <p:cNvSpPr/>
          <p:nvPr/>
        </p:nvSpPr>
        <p:spPr>
          <a:xfrm>
            <a:off x="1582089" y="1908511"/>
            <a:ext cx="9878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u="sng" dirty="0">
                <a:solidFill>
                  <a:srgbClr val="0563C1"/>
                </a:solidFill>
              </a:rPr>
              <a:t>http://</a:t>
            </a:r>
            <a:r>
              <a:rPr lang="en-US" altLang="zh-TW" sz="3600" u="sng" dirty="0">
                <a:solidFill>
                  <a:srgbClr val="0563C1"/>
                </a:solidFill>
                <a:hlinkClick r:id="rId3"/>
              </a:rPr>
              <a:t>www.nada.kth.se/cvap/actions</a:t>
            </a:r>
            <a:r>
              <a:rPr lang="en-US" altLang="zh-TW" sz="3600" u="sng" dirty="0">
                <a:solidFill>
                  <a:srgbClr val="0563C1"/>
                </a:solidFill>
              </a:rPr>
              <a:t>/</a:t>
            </a:r>
            <a:endParaRPr lang="zh-TW" altLang="en-US" sz="3600" u="sng" dirty="0">
              <a:solidFill>
                <a:srgbClr val="0563C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25663" y="1169847"/>
            <a:ext cx="18943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/>
              <a:t>Download: </a:t>
            </a:r>
            <a:endParaRPr lang="en-US" altLang="zh-TW" sz="2800" b="1" dirty="0"/>
          </a:p>
        </p:txBody>
      </p:sp>
      <p:sp>
        <p:nvSpPr>
          <p:cNvPr id="12" name="矩形 11"/>
          <p:cNvSpPr/>
          <p:nvPr/>
        </p:nvSpPr>
        <p:spPr>
          <a:xfrm>
            <a:off x="1425663" y="2924174"/>
            <a:ext cx="147207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/>
              <a:t>Content:</a:t>
            </a:r>
            <a:endParaRPr lang="en-US" altLang="zh-TW" sz="2800" b="1" dirty="0"/>
          </a:p>
        </p:txBody>
      </p:sp>
      <p:sp>
        <p:nvSpPr>
          <p:cNvPr id="10" name="矩形 9"/>
          <p:cNvSpPr/>
          <p:nvPr/>
        </p:nvSpPr>
        <p:spPr>
          <a:xfrm>
            <a:off x="3003305" y="2970340"/>
            <a:ext cx="21499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smtClean="0"/>
              <a:t>labelname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2504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1974</Words>
  <Application>Microsoft Office PowerPoint</Application>
  <PresentationFormat>寬螢幕</PresentationFormat>
  <Paragraphs>501</Paragraphs>
  <Slides>98</Slides>
  <Notes>33</Notes>
  <HiddenSlides>8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98</vt:i4>
      </vt:variant>
    </vt:vector>
  </HeadingPairs>
  <TitlesOfParts>
    <vt:vector size="105" baseType="lpstr">
      <vt:lpstr>微軟正黑體</vt:lpstr>
      <vt:lpstr>新細明體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柏永 周</dc:creator>
  <cp:lastModifiedBy>Windows User</cp:lastModifiedBy>
  <cp:revision>111</cp:revision>
  <dcterms:created xsi:type="dcterms:W3CDTF">2019-07-19T14:45:33Z</dcterms:created>
  <dcterms:modified xsi:type="dcterms:W3CDTF">2019-07-26T02:03:35Z</dcterms:modified>
</cp:coreProperties>
</file>